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35" r:id="rId1"/>
  </p:sldMasterIdLst>
  <p:notesMasterIdLst>
    <p:notesMasterId r:id="rId83"/>
  </p:notesMasterIdLst>
  <p:handoutMasterIdLst>
    <p:handoutMasterId r:id="rId84"/>
  </p:handoutMasterIdLst>
  <p:sldIdLst>
    <p:sldId id="453" r:id="rId2"/>
    <p:sldId id="441" r:id="rId3"/>
    <p:sldId id="419" r:id="rId4"/>
    <p:sldId id="414" r:id="rId5"/>
    <p:sldId id="397" r:id="rId6"/>
    <p:sldId id="398" r:id="rId7"/>
    <p:sldId id="399" r:id="rId8"/>
    <p:sldId id="400" r:id="rId9"/>
    <p:sldId id="401" r:id="rId10"/>
    <p:sldId id="402" r:id="rId11"/>
    <p:sldId id="403" r:id="rId12"/>
    <p:sldId id="418" r:id="rId13"/>
    <p:sldId id="359" r:id="rId14"/>
    <p:sldId id="415" r:id="rId15"/>
    <p:sldId id="364" r:id="rId16"/>
    <p:sldId id="354" r:id="rId17"/>
    <p:sldId id="355" r:id="rId18"/>
    <p:sldId id="356" r:id="rId19"/>
    <p:sldId id="357" r:id="rId20"/>
    <p:sldId id="366" r:id="rId21"/>
    <p:sldId id="448" r:id="rId22"/>
    <p:sldId id="444" r:id="rId23"/>
    <p:sldId id="445" r:id="rId24"/>
    <p:sldId id="447" r:id="rId25"/>
    <p:sldId id="367" r:id="rId26"/>
    <p:sldId id="376" r:id="rId27"/>
    <p:sldId id="451" r:id="rId28"/>
    <p:sldId id="446" r:id="rId29"/>
    <p:sldId id="370" r:id="rId30"/>
    <p:sldId id="371" r:id="rId31"/>
    <p:sldId id="396" r:id="rId32"/>
    <p:sldId id="372" r:id="rId33"/>
    <p:sldId id="377" r:id="rId34"/>
    <p:sldId id="369" r:id="rId35"/>
    <p:sldId id="373" r:id="rId36"/>
    <p:sldId id="374" r:id="rId37"/>
    <p:sldId id="375" r:id="rId38"/>
    <p:sldId id="431" r:id="rId39"/>
    <p:sldId id="429" r:id="rId40"/>
    <p:sldId id="425" r:id="rId41"/>
    <p:sldId id="378" r:id="rId42"/>
    <p:sldId id="385" r:id="rId43"/>
    <p:sldId id="437" r:id="rId44"/>
    <p:sldId id="379" r:id="rId45"/>
    <p:sldId id="380" r:id="rId46"/>
    <p:sldId id="435" r:id="rId47"/>
    <p:sldId id="436" r:id="rId48"/>
    <p:sldId id="381" r:id="rId49"/>
    <p:sldId id="452" r:id="rId50"/>
    <p:sldId id="454" r:id="rId51"/>
    <p:sldId id="412" r:id="rId52"/>
    <p:sldId id="427" r:id="rId53"/>
    <p:sldId id="423" r:id="rId54"/>
    <p:sldId id="386" r:id="rId55"/>
    <p:sldId id="432" r:id="rId56"/>
    <p:sldId id="440" r:id="rId57"/>
    <p:sldId id="439" r:id="rId58"/>
    <p:sldId id="387" r:id="rId59"/>
    <p:sldId id="388" r:id="rId60"/>
    <p:sldId id="389" r:id="rId61"/>
    <p:sldId id="410" r:id="rId62"/>
    <p:sldId id="426" r:id="rId63"/>
    <p:sldId id="443" r:id="rId64"/>
    <p:sldId id="390" r:id="rId65"/>
    <p:sldId id="391" r:id="rId66"/>
    <p:sldId id="422" r:id="rId67"/>
    <p:sldId id="421" r:id="rId68"/>
    <p:sldId id="430" r:id="rId69"/>
    <p:sldId id="392" r:id="rId70"/>
    <p:sldId id="413" r:id="rId71"/>
    <p:sldId id="407" r:id="rId72"/>
    <p:sldId id="417" r:id="rId73"/>
    <p:sldId id="416" r:id="rId74"/>
    <p:sldId id="408" r:id="rId75"/>
    <p:sldId id="428" r:id="rId76"/>
    <p:sldId id="434" r:id="rId77"/>
    <p:sldId id="433" r:id="rId78"/>
    <p:sldId id="438" r:id="rId79"/>
    <p:sldId id="409" r:id="rId80"/>
    <p:sldId id="442" r:id="rId81"/>
    <p:sldId id="449"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 Campos" initials="EC" lastIdx="1" clrIdx="0">
    <p:extLst>
      <p:ext uri="{19B8F6BF-5375-455C-9EA6-DF929625EA0E}">
        <p15:presenceInfo xmlns:p15="http://schemas.microsoft.com/office/powerpoint/2012/main" userId="52796697d2730a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973B4"/>
    <a:srgbClr val="244ABB"/>
    <a:srgbClr val="FF12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76"/>
    <p:restoredTop sz="89964"/>
  </p:normalViewPr>
  <p:slideViewPr>
    <p:cSldViewPr>
      <p:cViewPr varScale="1">
        <p:scale>
          <a:sx n="79" d="100"/>
          <a:sy n="79" d="100"/>
        </p:scale>
        <p:origin x="1384" y="192"/>
      </p:cViewPr>
      <p:guideLst>
        <p:guide orient="horz" pos="2160"/>
        <p:guide pos="2880"/>
      </p:guideLst>
    </p:cSldViewPr>
  </p:slideViewPr>
  <p:outlineViewPr>
    <p:cViewPr>
      <p:scale>
        <a:sx n="33" d="100"/>
        <a:sy n="33" d="100"/>
      </p:scale>
      <p:origin x="0" y="5904"/>
    </p:cViewPr>
  </p:outlineViewPr>
  <p:notesTextViewPr>
    <p:cViewPr>
      <p:scale>
        <a:sx n="100" d="100"/>
        <a:sy n="100" d="100"/>
      </p:scale>
      <p:origin x="0" y="0"/>
    </p:cViewPr>
  </p:notesTextViewPr>
  <p:sorterViewPr>
    <p:cViewPr>
      <p:scale>
        <a:sx n="66" d="100"/>
        <a:sy n="66" d="100"/>
      </p:scale>
      <p:origin x="0" y="1024"/>
    </p:cViewPr>
  </p:sorterViewPr>
  <p:notesViewPr>
    <p:cSldViewPr>
      <p:cViewPr varScale="1">
        <p:scale>
          <a:sx n="93" d="100"/>
          <a:sy n="93" d="100"/>
        </p:scale>
        <p:origin x="-20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1.03838582677165E-3"/>
          <c:y val="0.22650810173830599"/>
          <c:w val="0.87346708223972003"/>
          <c:h val="0.76798255172887797"/>
        </c:manualLayout>
      </c:layout>
      <c:pie3DChart>
        <c:varyColors val="1"/>
        <c:ser>
          <c:idx val="0"/>
          <c:order val="0"/>
          <c:tx>
            <c:strRef>
              <c:f>Sheet1!$C$1</c:f>
              <c:strCache>
                <c:ptCount val="1"/>
                <c:pt idx="0">
                  <c:v>Days</c:v>
                </c:pt>
              </c:strCache>
            </c:strRef>
          </c:tx>
          <c:explosion val="25"/>
          <c:dPt>
            <c:idx val="1"/>
            <c:bubble3D val="0"/>
            <c:spPr>
              <a:solidFill>
                <a:schemeClr val="accent3"/>
              </a:solidFill>
            </c:spPr>
            <c:extLst>
              <c:ext xmlns:c16="http://schemas.microsoft.com/office/drawing/2014/chart" uri="{C3380CC4-5D6E-409C-BE32-E72D297353CC}">
                <c16:uniqueId val="{00000001-FAB0-584B-BE77-D2509F143B1A}"/>
              </c:ext>
            </c:extLst>
          </c:dPt>
          <c:dLbls>
            <c:spPr>
              <a:noFill/>
              <a:ln>
                <a:noFill/>
              </a:ln>
              <a:effectLst/>
            </c:spPr>
            <c:txPr>
              <a:bodyPr/>
              <a:lstStyle/>
              <a:p>
                <a:pPr>
                  <a:defRPr>
                    <a:solidFill>
                      <a:schemeClr val="bg1"/>
                    </a:solidFil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Sheet1!$A$2:$A$13</c:f>
              <c:strCache>
                <c:ptCount val="12"/>
                <c:pt idx="0">
                  <c:v>Solving Equations</c:v>
                </c:pt>
                <c:pt idx="1">
                  <c:v>Review and Foundations of Algebra</c:v>
                </c:pt>
                <c:pt idx="2">
                  <c:v>Solving Inequalities</c:v>
                </c:pt>
                <c:pt idx="3">
                  <c:v>Intro to Functions</c:v>
                </c:pt>
                <c:pt idx="4">
                  <c:v>Linear Functions</c:v>
                </c:pt>
                <c:pt idx="5">
                  <c:v>Systems of Equations and Word Problems</c:v>
                </c:pt>
                <c:pt idx="6">
                  <c:v>Distance Formula</c:v>
                </c:pt>
                <c:pt idx="7">
                  <c:v>Exponents and Exponential Functions</c:v>
                </c:pt>
                <c:pt idx="8">
                  <c:v>Quadratic Functions &amp; Equations</c:v>
                </c:pt>
                <c:pt idx="9">
                  <c:v>Polynomials</c:v>
                </c:pt>
                <c:pt idx="10">
                  <c:v>Radical Expressions and Equations</c:v>
                </c:pt>
                <c:pt idx="11">
                  <c:v>Review</c:v>
                </c:pt>
              </c:strCache>
            </c:strRef>
          </c:cat>
          <c:val>
            <c:numRef>
              <c:f>Sheet1!$C$2:$C$13</c:f>
              <c:numCache>
                <c:formatCode>General</c:formatCode>
                <c:ptCount val="12"/>
                <c:pt idx="0">
                  <c:v>15</c:v>
                </c:pt>
                <c:pt idx="1">
                  <c:v>20</c:v>
                </c:pt>
                <c:pt idx="2">
                  <c:v>15</c:v>
                </c:pt>
                <c:pt idx="3">
                  <c:v>20</c:v>
                </c:pt>
                <c:pt idx="4">
                  <c:v>20</c:v>
                </c:pt>
                <c:pt idx="5">
                  <c:v>20</c:v>
                </c:pt>
                <c:pt idx="6">
                  <c:v>5</c:v>
                </c:pt>
                <c:pt idx="7">
                  <c:v>15</c:v>
                </c:pt>
                <c:pt idx="8">
                  <c:v>10</c:v>
                </c:pt>
                <c:pt idx="9">
                  <c:v>10</c:v>
                </c:pt>
                <c:pt idx="10">
                  <c:v>5</c:v>
                </c:pt>
                <c:pt idx="11">
                  <c:v>15</c:v>
                </c:pt>
              </c:numCache>
            </c:numRef>
          </c:val>
          <c:extLst>
            <c:ext xmlns:c16="http://schemas.microsoft.com/office/drawing/2014/chart" uri="{C3380CC4-5D6E-409C-BE32-E72D297353CC}">
              <c16:uniqueId val="{00000002-FAB0-584B-BE77-D2509F143B1A}"/>
            </c:ext>
          </c:extLst>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1.03838582677165E-3"/>
          <c:y val="0.22287405422564599"/>
          <c:w val="0.881800415573053"/>
          <c:h val="0.77536213238510499"/>
        </c:manualLayout>
      </c:layout>
      <c:pie3DChart>
        <c:varyColors val="1"/>
        <c:ser>
          <c:idx val="0"/>
          <c:order val="0"/>
          <c:tx>
            <c:strRef>
              <c:f>Sheet1!$C$1</c:f>
              <c:strCache>
                <c:ptCount val="1"/>
                <c:pt idx="0">
                  <c:v>Days</c:v>
                </c:pt>
              </c:strCache>
            </c:strRef>
          </c:tx>
          <c:explosion val="25"/>
          <c:dPt>
            <c:idx val="1"/>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1-7703-1B43-B3DA-086BCA41388D}"/>
              </c:ext>
            </c:extLst>
          </c:dPt>
          <c:dPt>
            <c:idx val="2"/>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3-7703-1B43-B3DA-086BCA41388D}"/>
              </c:ext>
            </c:extLst>
          </c:dPt>
          <c:dPt>
            <c:idx val="3"/>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5-7703-1B43-B3DA-086BCA41388D}"/>
              </c:ext>
            </c:extLst>
          </c:dPt>
          <c:dPt>
            <c:idx val="4"/>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7-7703-1B43-B3DA-086BCA41388D}"/>
              </c:ext>
            </c:extLst>
          </c:dPt>
          <c:dPt>
            <c:idx val="5"/>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9-7703-1B43-B3DA-086BCA41388D}"/>
              </c:ext>
            </c:extLst>
          </c:dPt>
          <c:dPt>
            <c:idx val="6"/>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B-7703-1B43-B3DA-086BCA41388D}"/>
              </c:ext>
            </c:extLst>
          </c:dPt>
          <c:dLbls>
            <c:spPr>
              <a:noFill/>
              <a:ln>
                <a:noFill/>
              </a:ln>
              <a:effectLst/>
            </c:spPr>
            <c:txPr>
              <a:bodyPr/>
              <a:lstStyle/>
              <a:p>
                <a:pPr>
                  <a:defRPr>
                    <a:solidFill>
                      <a:schemeClr val="bg1"/>
                    </a:solidFil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Sheet1!$A$2:$A$13</c:f>
              <c:strCache>
                <c:ptCount val="12"/>
                <c:pt idx="0">
                  <c:v>Solving Equations</c:v>
                </c:pt>
                <c:pt idx="1">
                  <c:v>Review and Foundations of Algebra</c:v>
                </c:pt>
                <c:pt idx="2">
                  <c:v>Solving Inequalities</c:v>
                </c:pt>
                <c:pt idx="3">
                  <c:v>Intro to Functions</c:v>
                </c:pt>
                <c:pt idx="4">
                  <c:v>Linear Functions</c:v>
                </c:pt>
                <c:pt idx="5">
                  <c:v>Systems of Equations and Word Problems</c:v>
                </c:pt>
                <c:pt idx="6">
                  <c:v>Distance Formula</c:v>
                </c:pt>
                <c:pt idx="7">
                  <c:v>Exponents and Exponential Functions</c:v>
                </c:pt>
                <c:pt idx="8">
                  <c:v>Quadratic Functions &amp; Equations</c:v>
                </c:pt>
                <c:pt idx="9">
                  <c:v>Polynomials</c:v>
                </c:pt>
                <c:pt idx="10">
                  <c:v>Radical Expressions and Equations</c:v>
                </c:pt>
                <c:pt idx="11">
                  <c:v>Review</c:v>
                </c:pt>
              </c:strCache>
            </c:strRef>
          </c:cat>
          <c:val>
            <c:numRef>
              <c:f>Sheet1!$C$2:$C$13</c:f>
              <c:numCache>
                <c:formatCode>General</c:formatCode>
                <c:ptCount val="12"/>
                <c:pt idx="0">
                  <c:v>15</c:v>
                </c:pt>
                <c:pt idx="1">
                  <c:v>20</c:v>
                </c:pt>
                <c:pt idx="2">
                  <c:v>15</c:v>
                </c:pt>
                <c:pt idx="3">
                  <c:v>20</c:v>
                </c:pt>
                <c:pt idx="4">
                  <c:v>20</c:v>
                </c:pt>
                <c:pt idx="5">
                  <c:v>20</c:v>
                </c:pt>
                <c:pt idx="6">
                  <c:v>5</c:v>
                </c:pt>
                <c:pt idx="7">
                  <c:v>15</c:v>
                </c:pt>
                <c:pt idx="8">
                  <c:v>10</c:v>
                </c:pt>
                <c:pt idx="9">
                  <c:v>10</c:v>
                </c:pt>
                <c:pt idx="10">
                  <c:v>5</c:v>
                </c:pt>
                <c:pt idx="11">
                  <c:v>15</c:v>
                </c:pt>
              </c:numCache>
            </c:numRef>
          </c:val>
          <c:extLst>
            <c:ext xmlns:c16="http://schemas.microsoft.com/office/drawing/2014/chart" uri="{C3380CC4-5D6E-409C-BE32-E72D297353CC}">
              <c16:uniqueId val="{0000000C-7703-1B43-B3DA-086BCA41388D}"/>
            </c:ext>
          </c:extLst>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1.03838582677165E-3"/>
          <c:y val="0.22287405422564599"/>
          <c:w val="0.881800415573053"/>
          <c:h val="0.77536213238510499"/>
        </c:manualLayout>
      </c:layout>
      <c:pie3DChart>
        <c:varyColors val="1"/>
        <c:ser>
          <c:idx val="0"/>
          <c:order val="0"/>
          <c:tx>
            <c:strRef>
              <c:f>Sheet1!$C$1</c:f>
              <c:strCache>
                <c:ptCount val="1"/>
                <c:pt idx="0">
                  <c:v>Days</c:v>
                </c:pt>
              </c:strCache>
            </c:strRef>
          </c:tx>
          <c:explosion val="25"/>
          <c:dPt>
            <c:idx val="1"/>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1-0822-F047-B5E0-9D9CD9034500}"/>
              </c:ext>
            </c:extLst>
          </c:dPt>
          <c:dPt>
            <c:idx val="2"/>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3-0822-F047-B5E0-9D9CD9034500}"/>
              </c:ext>
            </c:extLst>
          </c:dPt>
          <c:dPt>
            <c:idx val="3"/>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5-0822-F047-B5E0-9D9CD9034500}"/>
              </c:ext>
            </c:extLst>
          </c:dPt>
          <c:dPt>
            <c:idx val="4"/>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7-0822-F047-B5E0-9D9CD9034500}"/>
              </c:ext>
            </c:extLst>
          </c:dPt>
          <c:dPt>
            <c:idx val="5"/>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9-0822-F047-B5E0-9D9CD9034500}"/>
              </c:ext>
            </c:extLst>
          </c:dPt>
          <c:dPt>
            <c:idx val="6"/>
            <c:bubble3D val="0"/>
            <c:spPr>
              <a:gradFill flip="none" rotWithShape="1">
                <a:gsLst>
                  <a:gs pos="0">
                    <a:srgbClr val="0000FF"/>
                  </a:gs>
                  <a:gs pos="100000">
                    <a:srgbClr val="FFFFFF"/>
                  </a:gs>
                </a:gsLst>
                <a:lin ang="0" scaled="1"/>
                <a:tileRect/>
              </a:gradFill>
            </c:spPr>
            <c:extLst>
              <c:ext xmlns:c16="http://schemas.microsoft.com/office/drawing/2014/chart" uri="{C3380CC4-5D6E-409C-BE32-E72D297353CC}">
                <c16:uniqueId val="{0000000B-0822-F047-B5E0-9D9CD9034500}"/>
              </c:ext>
            </c:extLst>
          </c:dPt>
          <c:dLbls>
            <c:spPr>
              <a:noFill/>
              <a:ln>
                <a:noFill/>
              </a:ln>
              <a:effectLst/>
            </c:spPr>
            <c:txPr>
              <a:bodyPr/>
              <a:lstStyle/>
              <a:p>
                <a:pPr>
                  <a:defRPr>
                    <a:solidFill>
                      <a:schemeClr val="bg1"/>
                    </a:solidFil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Sheet1!$A$2:$A$13</c:f>
              <c:strCache>
                <c:ptCount val="12"/>
                <c:pt idx="0">
                  <c:v>Solving Equations</c:v>
                </c:pt>
                <c:pt idx="1">
                  <c:v>Review and Foundations of Algebra</c:v>
                </c:pt>
                <c:pt idx="2">
                  <c:v>Solving Inequalities</c:v>
                </c:pt>
                <c:pt idx="3">
                  <c:v>Intro to Functions</c:v>
                </c:pt>
                <c:pt idx="4">
                  <c:v>Linear Functions</c:v>
                </c:pt>
                <c:pt idx="5">
                  <c:v>Systems of Equations and Word Problems</c:v>
                </c:pt>
                <c:pt idx="6">
                  <c:v>Distance Formula</c:v>
                </c:pt>
                <c:pt idx="7">
                  <c:v>Exponents and Exponential Functions</c:v>
                </c:pt>
                <c:pt idx="8">
                  <c:v>Quadratic Functions &amp; Equations</c:v>
                </c:pt>
                <c:pt idx="9">
                  <c:v>Polynomials</c:v>
                </c:pt>
                <c:pt idx="10">
                  <c:v>Radical Expressions and Equations</c:v>
                </c:pt>
                <c:pt idx="11">
                  <c:v>Review</c:v>
                </c:pt>
              </c:strCache>
            </c:strRef>
          </c:cat>
          <c:val>
            <c:numRef>
              <c:f>Sheet1!$C$2:$C$13</c:f>
              <c:numCache>
                <c:formatCode>General</c:formatCode>
                <c:ptCount val="12"/>
                <c:pt idx="0">
                  <c:v>15</c:v>
                </c:pt>
                <c:pt idx="1">
                  <c:v>20</c:v>
                </c:pt>
                <c:pt idx="2">
                  <c:v>15</c:v>
                </c:pt>
                <c:pt idx="3">
                  <c:v>20</c:v>
                </c:pt>
                <c:pt idx="4">
                  <c:v>20</c:v>
                </c:pt>
                <c:pt idx="5">
                  <c:v>20</c:v>
                </c:pt>
                <c:pt idx="6">
                  <c:v>5</c:v>
                </c:pt>
                <c:pt idx="7">
                  <c:v>15</c:v>
                </c:pt>
                <c:pt idx="8">
                  <c:v>10</c:v>
                </c:pt>
                <c:pt idx="9">
                  <c:v>10</c:v>
                </c:pt>
                <c:pt idx="10">
                  <c:v>5</c:v>
                </c:pt>
                <c:pt idx="11">
                  <c:v>15</c:v>
                </c:pt>
              </c:numCache>
            </c:numRef>
          </c:val>
          <c:extLst>
            <c:ext xmlns:c16="http://schemas.microsoft.com/office/drawing/2014/chart" uri="{C3380CC4-5D6E-409C-BE32-E72D297353CC}">
              <c16:uniqueId val="{0000000C-0822-F047-B5E0-9D9CD9034500}"/>
            </c:ext>
          </c:extLst>
        </c:ser>
        <c:dLbls>
          <c:showLegendKey val="0"/>
          <c:showVal val="0"/>
          <c:showCatName val="1"/>
          <c:showSerName val="0"/>
          <c:showPercent val="1"/>
          <c:showBubbleSize val="0"/>
          <c:showLeaderLines val="1"/>
        </c:dLbls>
      </c:pie3DChart>
    </c:plotArea>
    <c:plotVisOnly val="1"/>
    <c:dispBlanksAs val="gap"/>
    <c:showDLblsOverMax val="0"/>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8-08-17T16:01:45.895" idx="1">
    <p:pos x="2929" y="84"/>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3802A2B-1631-B84B-99C2-014984E024D8}" type="datetimeFigureOut">
              <a:rPr lang="en-US" altLang="en-US"/>
              <a:pPr>
                <a:defRPr/>
              </a:pPr>
              <a:t>11/8/18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0E7E697-2677-8B4B-B062-49041D4115C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40E23580-B91A-FE42-8BCC-63E0B9E7B1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Bootstrap:Algebra</a:t>
            </a:r>
            <a:r>
              <a:rPr lang="en-US" dirty="0"/>
              <a:t> Playlist - </a:t>
            </a:r>
            <a:r>
              <a:rPr lang="en-US" dirty="0" err="1"/>
              <a:t>spoti.fi</a:t>
            </a:r>
            <a:r>
              <a:rPr lang="en-US" dirty="0"/>
              <a:t>/</a:t>
            </a:r>
            <a:r>
              <a:rPr lang="en-US" dirty="0" err="1"/>
              <a:t>BootstrapAlgebra</a:t>
            </a:r>
            <a:endParaRPr lang="en-US" dirty="0"/>
          </a:p>
          <a:p>
            <a:r>
              <a:rPr lang="en-US" dirty="0"/>
              <a:t>General PD Playlist of Feel Good Music - </a:t>
            </a:r>
            <a:r>
              <a:rPr lang="en-US" dirty="0" err="1"/>
              <a:t>spoti.fi</a:t>
            </a:r>
            <a:r>
              <a:rPr lang="en-US" dirty="0"/>
              <a:t>/</a:t>
            </a:r>
            <a:r>
              <a:rPr lang="en-US"/>
              <a:t>PresoMusic</a:t>
            </a:r>
            <a:endParaRPr lang="en-US" dirty="0"/>
          </a:p>
        </p:txBody>
      </p:sp>
      <p:sp>
        <p:nvSpPr>
          <p:cNvPr id="4" name="Slide Number Placeholder 3"/>
          <p:cNvSpPr>
            <a:spLocks noGrp="1"/>
          </p:cNvSpPr>
          <p:nvPr>
            <p:ph type="sldNum" sz="quarter" idx="5"/>
          </p:nvPr>
        </p:nvSpPr>
        <p:spPr/>
        <p:txBody>
          <a:bodyPr/>
          <a:lstStyle/>
          <a:p>
            <a:pPr>
              <a:defRPr/>
            </a:pPr>
            <a:fld id="{40E23580-B91A-FE42-8BCC-63E0B9E7B18B}" type="slidenum">
              <a:rPr lang="en-US" altLang="en-US" smtClean="0"/>
              <a:pPr>
                <a:defRPr/>
              </a:pPr>
              <a:t>1</a:t>
            </a:fld>
            <a:endParaRPr lang="en-US" altLang="en-US"/>
          </a:p>
        </p:txBody>
      </p:sp>
    </p:spTree>
    <p:extLst>
      <p:ext uri="{BB962C8B-B14F-4D97-AF65-F5344CB8AC3E}">
        <p14:creationId xmlns:p14="http://schemas.microsoft.com/office/powerpoint/2010/main" val="742801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u="sng" dirty="0">
                <a:latin typeface="Arial" charset="0"/>
                <a:ea typeface="ＭＳ Ｐゴシック" charset="-128"/>
              </a:rPr>
              <a:t>KEY POINTS</a:t>
            </a:r>
          </a:p>
          <a:p>
            <a:r>
              <a:rPr lang="en-US" altLang="en-US" dirty="0">
                <a:latin typeface="Arial" charset="0"/>
                <a:ea typeface="ＭＳ Ｐゴシック" charset="-128"/>
              </a:rPr>
              <a:t>-Programming as a tool to teach math isn’t a new</a:t>
            </a:r>
            <a:r>
              <a:rPr lang="en-US" altLang="en-US" baseline="0" dirty="0">
                <a:latin typeface="Arial" charset="0"/>
                <a:ea typeface="ＭＳ Ｐゴシック" charset="-128"/>
              </a:rPr>
              <a:t> idea</a:t>
            </a:r>
            <a:endParaRPr lang="en-US" altLang="en-US" dirty="0">
              <a:latin typeface="Arial" charset="0"/>
              <a:ea typeface="ＭＳ Ｐゴシック" charset="-128"/>
            </a:endParaRPr>
          </a:p>
          <a:p>
            <a:r>
              <a:rPr lang="en-US" altLang="en-US" dirty="0">
                <a:latin typeface="Arial" charset="0"/>
                <a:ea typeface="ＭＳ Ｐゴシック" charset="-128"/>
              </a:rPr>
              <a:t>-1960 </a:t>
            </a:r>
            <a:r>
              <a:rPr lang="en-US" altLang="en-US" dirty="0" err="1">
                <a:latin typeface="Arial" charset="0"/>
                <a:ea typeface="ＭＳ Ｐゴシック" charset="-128"/>
              </a:rPr>
              <a:t>Seymore</a:t>
            </a:r>
            <a:r>
              <a:rPr lang="en-US" altLang="en-US" baseline="0" dirty="0">
                <a:latin typeface="Arial" charset="0"/>
                <a:ea typeface="ＭＳ Ｐゴシック" charset="-128"/>
              </a:rPr>
              <a:t> </a:t>
            </a:r>
            <a:r>
              <a:rPr lang="en-US" altLang="en-US" baseline="0" dirty="0" err="1">
                <a:latin typeface="Arial" charset="0"/>
                <a:ea typeface="ＭＳ Ｐゴシック" charset="-128"/>
              </a:rPr>
              <a:t>Papert</a:t>
            </a:r>
            <a:r>
              <a:rPr lang="en-US" altLang="en-US" baseline="0" dirty="0">
                <a:latin typeface="Arial" charset="0"/>
                <a:ea typeface="ＭＳ Ｐゴシック" charset="-128"/>
              </a:rPr>
              <a:t> published paper on Logo, a programming language developed for children</a:t>
            </a:r>
          </a:p>
          <a:p>
            <a:r>
              <a:rPr lang="en-US" altLang="en-US" baseline="0" dirty="0">
                <a:latin typeface="Arial" charset="0"/>
                <a:ea typeface="ＭＳ Ｐゴシック" charset="-128"/>
              </a:rPr>
              <a:t>-Programming has functions </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kind of teacher is usually teaching the C++ or python class in high school? What department are they in? Most likely math.</a:t>
            </a:r>
          </a:p>
          <a:p>
            <a:endParaRPr lang="en-US" alt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So, problem solved! We have all these teaching languages, and now every kid is passing algebra with flying colors!</a:t>
            </a:r>
            <a:r>
              <a:rPr lang="en-US" altLang="en-US" dirty="0">
                <a:latin typeface="Arial" charset="0"/>
                <a:ea typeface="ＭＳ Ｐゴシック" charset="-128"/>
              </a:rPr>
              <a:t>(sarcasm)</a:t>
            </a:r>
          </a:p>
          <a:p>
            <a:endParaRPr lang="en-US" altLang="en-US" dirty="0">
              <a:latin typeface="Arial" charset="0"/>
              <a:ea typeface="ＭＳ Ｐゴシック" charset="-128"/>
            </a:endParaRPr>
          </a:p>
          <a:p>
            <a:r>
              <a:rPr lang="en-US" altLang="en-US" dirty="0">
                <a:latin typeface="Arial" charset="0"/>
                <a:ea typeface="ＭＳ Ｐゴシック" charset="-128"/>
              </a:rPr>
              <a:t>Which</a:t>
            </a:r>
            <a:r>
              <a:rPr lang="en-US" altLang="en-US" baseline="0" dirty="0">
                <a:latin typeface="Arial" charset="0"/>
                <a:ea typeface="ＭＳ Ｐゴシック" charset="-128"/>
              </a:rPr>
              <a:t> of these is the BEST language?</a:t>
            </a:r>
            <a:endParaRPr lang="en-US" altLang="en-US" dirty="0">
              <a:latin typeface="Arial" charset="0"/>
              <a:ea typeface="ＭＳ Ｐゴシック" charset="-128"/>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ED64D38-C54D-FE49-938B-89BB702468A7}" type="slidenum">
              <a:rPr lang="en-US" altLang="en-US" sz="1200"/>
              <a:pPr/>
              <a:t>11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Dubinsky 1992, 1995</a:t>
            </a:r>
          </a:p>
          <a:p>
            <a:r>
              <a:rPr lang="en-US" altLang="en-US" u="sng" dirty="0">
                <a:latin typeface="Arial" charset="0"/>
                <a:ea typeface="ＭＳ Ｐゴシック" charset="-128"/>
              </a:rPr>
              <a:t>KEY POINTS</a:t>
            </a:r>
          </a:p>
          <a:p>
            <a:pPr marL="171450" indent="-171450">
              <a:buFontTx/>
              <a:buChar char="-"/>
            </a:pPr>
            <a:r>
              <a:rPr lang="en-US" altLang="en-US" dirty="0">
                <a:latin typeface="Arial" charset="0"/>
                <a:ea typeface="ＭＳ Ｐゴシック" charset="-128"/>
              </a:rPr>
              <a:t>Programming doesn’t always equal math.</a:t>
            </a:r>
          </a:p>
          <a:p>
            <a:pPr marL="171450" indent="-171450">
              <a:buFontTx/>
              <a:buChar char="-"/>
            </a:pPr>
            <a:r>
              <a:rPr lang="en-US" altLang="en-US" dirty="0">
                <a:latin typeface="Arial" charset="0"/>
                <a:ea typeface="ＭＳ Ｐゴシック" charset="-128"/>
              </a:rPr>
              <a:t>Different</a:t>
            </a:r>
            <a:r>
              <a:rPr lang="en-US" altLang="en-US" baseline="0" dirty="0">
                <a:latin typeface="Arial" charset="0"/>
                <a:ea typeface="ＭＳ Ｐゴシック" charset="-128"/>
              </a:rPr>
              <a:t> languages have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things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called</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“functions” and “variables”, they behave very differently from functions and variables in algebra.</a:t>
            </a:r>
          </a:p>
          <a:p>
            <a:pPr marL="171450" indent="-171450">
              <a:buFontTx/>
              <a:buChar char="-"/>
            </a:pPr>
            <a:r>
              <a:rPr lang="en-US" alt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To</a:t>
            </a:r>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teach Algebra, it’s important to choose an Algebraic language</a:t>
            </a:r>
          </a:p>
          <a:p>
            <a:pPr marL="171450" indent="-171450">
              <a:buFontTx/>
              <a:buChar char="-"/>
            </a:pPr>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In different languages, there are things that look like numbers but don’t behave like numbers</a:t>
            </a:r>
          </a:p>
          <a:p>
            <a:pPr marL="171450" indent="-171450">
              <a:buFontTx/>
              <a:buChar char="-"/>
            </a:pPr>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In different languages, there are things that look like variables but don’t behave like variables</a:t>
            </a:r>
          </a:p>
          <a:p>
            <a:pPr marL="171450" indent="-171450">
              <a:buFontTx/>
              <a:buChar char="-"/>
            </a:pPr>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In different languages, there are things that look like functions but don’t behave like functions</a:t>
            </a:r>
          </a:p>
          <a:p>
            <a:pPr marL="171450" indent="-171450">
              <a:buFontTx/>
              <a:buChar char="-"/>
            </a:pPr>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IMPORTANT to role play ’foo’</a:t>
            </a:r>
          </a:p>
          <a:p>
            <a:pPr marL="171450" indent="-171450">
              <a:buFontTx/>
              <a:buChar char="-"/>
            </a:pPr>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 (1/x) * x = 1 ]</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Here’s a basic expression. Math teachers: is this correct? (Assuming x is not 0.) Of course. But in Python, it doesn’t evaluate to 1, it evaluates to 0! In JavaScript, this evaluates to 0.99999. That’s not mathematical! This is because these languages don’t use numbers. They use floats, or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ints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or doubles: things that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look</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like numbers, but behave very differently. Things get even weirder when we add in variables.</a:t>
            </a:r>
            <a:endParaRPr lang="en-US" b="0" dirty="0">
              <a:effectLst/>
            </a:endParaRPr>
          </a:p>
          <a:p>
            <a:pPr rtl="0"/>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[x = x + 2]</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Most introductory programming textbook will have a program like this. On the first line I create a value called x, and set it equal to 10. On the second line, I set the value of x to x+2. What is the value of x when the program terminates?</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Right, 12! You can write this program in almost any language, and it’s perfectly fine code, but If a student of yours writes this on a math assignment, what's the issue? That kid needs some serious help. That’s because x here isn’t a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variable</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it’s a place in memory, that can be changed and re-set, unlike variables in math. This issue gets even crazier when we talk about variables!</a:t>
            </a:r>
            <a:endParaRPr lang="en-US" b="0" dirty="0">
              <a:effectLst/>
            </a:endParaRPr>
          </a:p>
          <a:p>
            <a:pPr rtl="0"/>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[foo example]</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Here’s some pseudocode: On the first line, I’ve created a value called foo, and set it equal to 0. On the second line I have a function called f, which takes in a variable called x, and totally ignores it. Instead, it just returns foo, incremented by one each time the function runs. In Bootstrap, as a way to make functions concrete and connected for students, we like to have kids act out functions, and that’s what I’d like to do now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[take 2 volunteers: foo, and f. foo’s initial value is 0, and </a:t>
            </a:r>
            <a:r>
              <a:rPr lang="en-US" sz="1200" b="1" i="0" u="none" strike="noStrike" kern="1200" dirty="0" err="1">
                <a:solidFill>
                  <a:schemeClr val="tx1"/>
                </a:solidFill>
                <a:effectLst/>
                <a:latin typeface="Arial" pitchFamily="-111" charset="0"/>
                <a:ea typeface="ＭＳ Ｐゴシック" pitchFamily="-111" charset="-128"/>
                <a:cs typeface="ＭＳ Ｐゴシック" pitchFamily="-111" charset="-128"/>
              </a:rPr>
              <a:t>evrry</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 time you call f with some number, they’ll point to foo and say “increment”. Foo adds one to his/her current value, and repeats it back to f. Go through f(1), f(2), f(3), then f(3) again, and f(3) again. Thank volunteers.]</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So what happened there? Math teachers, are you kind of uncomfortable right now? Is f a function? No! It doesn’t pass the vertical line test! It’s OK for you to feel uncomfortable with this, or even angry: functions, variables: you had these words first!</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But what's going on here is that the words functions and variables mean different things for programmers and math teachers. I don’t want you to leave here today thinking that I said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Javascript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is bad”, or “Python is bad”: These languages are definitely valuable, depending on what you’re trying to do. However, these languages aren’t mathematical. Just because a language has things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called</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functions, and things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called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variables, doesn’t mean that they behave like algebra. And if a student is struggling with functions and variables in their algebra class, and you show them functions and variables in programming, things called the same but with very different meanings, it probably won't help, and it might even make the problem worse.</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So what is this telling us?  if you're using programming to teach math, using a mathematical programming language is crucial. However, as teachers, we know that a great software tool isn't enough. You also need a curriculum, assignments, a final project, exit slips, etc. And that's where Bootstrap comes in.</a:t>
            </a:r>
            <a:endParaRPr lang="en-US" b="0" dirty="0">
              <a:effectLst/>
            </a:endParaRPr>
          </a:p>
          <a:p>
            <a:endParaRPr lang="en-US" dirty="0"/>
          </a:p>
          <a:p>
            <a:r>
              <a:rPr lang="en-US" u="sng" dirty="0"/>
              <a:t>PURPOSEFUL MISTAKES</a:t>
            </a:r>
          </a:p>
          <a:p>
            <a:br>
              <a:rPr lang="en-US" dirty="0"/>
            </a:br>
            <a:endParaRPr lang="en-US" altLang="en-US" dirty="0">
              <a:latin typeface="Arial" charset="0"/>
              <a:ea typeface="ＭＳ Ｐゴシック" charset="-128"/>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5621E4D-EB6C-EE43-884B-EEDAE124B476}" type="slidenum">
              <a:rPr lang="en-US" altLang="en-US" sz="1200"/>
              <a:pPr/>
              <a:t>12</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8B4885B-A1CA-E043-BB7B-933FDD56AC7A}" type="slidenum">
              <a:rPr lang="en-US" altLang="en-US" sz="1200"/>
              <a:pPr/>
              <a:t>13</a:t>
            </a:fld>
            <a:endParaRPr lang="en-US" altLang="en-US"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E11B2C8-7184-5243-A526-22CD4DCCF800}" type="slidenum">
              <a:rPr lang="en-US" altLang="en-US" sz="1200"/>
              <a:pPr/>
              <a:t>14</a:t>
            </a:fld>
            <a:endParaRPr lang="en-US" altLang="en-US" sz="1200"/>
          </a:p>
        </p:txBody>
      </p:sp>
      <p:sp>
        <p:nvSpPr>
          <p:cNvPr id="38915" name="Text Box 1"/>
          <p:cNvSpPr>
            <a:spLocks noGrp="1" noRot="1" noChangeAspect="1" noChangeArrowheads="1" noTextEdit="1"/>
          </p:cNvSpPr>
          <p:nvPr>
            <p:ph type="sldImg"/>
          </p:nvPr>
        </p:nvSpPr>
        <p:spPr>
          <a:solidFill>
            <a:srgbClr val="FFFFFF"/>
          </a:solidFill>
          <a:ln/>
        </p:spPr>
      </p:sp>
      <p:sp>
        <p:nvSpPr>
          <p:cNvPr id="38916" name="Text Box 2"/>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lstStyle/>
          <a:p>
            <a:r>
              <a:rPr lang="en-US" altLang="en-US" dirty="0">
                <a:latin typeface="Arial" charset="0"/>
                <a:ea typeface="ＭＳ Ｐゴシック" charset="-128"/>
              </a:rPr>
              <a:t>KEY POINTS</a:t>
            </a:r>
          </a:p>
          <a:p>
            <a:r>
              <a:rPr lang="en-US" altLang="en-US" dirty="0">
                <a:latin typeface="Arial" charset="0"/>
                <a:ea typeface="ＭＳ Ｐゴシック" charset="-128"/>
              </a:rPr>
              <a:t>-Self</a:t>
            </a:r>
            <a:r>
              <a:rPr lang="en-US" altLang="en-US" baseline="0" dirty="0">
                <a:latin typeface="Arial" charset="0"/>
                <a:ea typeface="ＭＳ Ｐゴシック" charset="-128"/>
              </a:rPr>
              <a:t> Explanatory Slide</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u="sng" dirty="0">
                <a:latin typeface="Arial" charset="0"/>
                <a:ea typeface="ＭＳ Ｐゴシック" charset="-128"/>
              </a:rPr>
              <a:t>KEY POINTS</a:t>
            </a:r>
          </a:p>
          <a:p>
            <a:r>
              <a:rPr lang="en-US" altLang="en-US" dirty="0">
                <a:latin typeface="Arial" charset="0"/>
                <a:ea typeface="ＭＳ Ｐゴシック" charset="-128"/>
              </a:rPr>
              <a:t>-Abundance</a:t>
            </a:r>
            <a:r>
              <a:rPr lang="en-US" altLang="en-US" baseline="0" dirty="0">
                <a:latin typeface="Arial" charset="0"/>
                <a:ea typeface="ＭＳ Ｐゴシック" charset="-128"/>
              </a:rPr>
              <a:t> of detailed resources and supplemental materials</a:t>
            </a:r>
          </a:p>
          <a:p>
            <a:r>
              <a:rPr lang="en-US" altLang="en-US" baseline="0" dirty="0">
                <a:latin typeface="Arial" charset="0"/>
                <a:ea typeface="ＭＳ Ｐゴシック" charset="-128"/>
              </a:rPr>
              <a:t>- Cloud based</a:t>
            </a:r>
            <a:endParaRPr lang="en-US" altLang="en-US" dirty="0">
              <a:latin typeface="Arial" charset="0"/>
              <a:ea typeface="ＭＳ Ｐゴシック" charset="-128"/>
            </a:endParaRPr>
          </a:p>
          <a:p>
            <a:r>
              <a:rPr lang="en-US" altLang="en-US" dirty="0">
                <a:latin typeface="Arial" charset="0"/>
                <a:ea typeface="ＭＳ Ｐゴシック" charset="-128"/>
              </a:rPr>
              <a:t>-Algebraic language</a:t>
            </a:r>
            <a:r>
              <a:rPr lang="en-US" altLang="en-US" baseline="0" dirty="0">
                <a:latin typeface="Arial" charset="0"/>
                <a:ea typeface="ＭＳ Ｐゴシック" charset="-128"/>
              </a:rPr>
              <a:t> </a:t>
            </a:r>
          </a:p>
          <a:p>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u="sng"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Finally, the language that we use is a completely algebraic language, with variables that can’t be reassigned, functions that ARE functions, and a simple syntax that’s easy for students to learn. </a:t>
            </a:r>
            <a:endParaRPr lang="en-US" b="0" dirty="0">
              <a:effectLst/>
            </a:endParaRPr>
          </a:p>
          <a:p>
            <a:br>
              <a:rPr lang="en-US" dirty="0"/>
            </a:b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We have incredibly detailed lesson plans available online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[go to the Bootstrap website, open the algebra notes]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and in front of you.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[Have them open their workbooks and point out the lesson plans are available in full at the front of the book.]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Of course, these are on our website as well, and the links within are clickable. We also offer student hand</a:t>
            </a:r>
            <a:endParaRPr lang="en-US" altLang="en-US" baseline="0" dirty="0">
              <a:latin typeface="Arial" charset="0"/>
              <a:ea typeface="ＭＳ Ｐゴシック" charset="-128"/>
            </a:endParaRPr>
          </a:p>
          <a:p>
            <a:endParaRPr lang="en-US" altLang="en-US" dirty="0">
              <a:latin typeface="Arial" charset="0"/>
              <a:ea typeface="ＭＳ Ｐゴシック" charset="-128"/>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0DFD321-7665-6645-8D58-3EE6A574E4D2}" type="slidenum">
              <a:rPr lang="en-US" altLang="en-US" sz="1200"/>
              <a:pPr/>
              <a:t>15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ja-JP" dirty="0">
              <a:latin typeface="Arial" charset="0"/>
              <a:ea typeface="ＭＳ Ｐゴシック" charset="-128"/>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91D98D3-A88F-5148-B28B-3225A0FAB0FF}" type="slidenum">
              <a:rPr lang="en-US" altLang="en-US" sz="1200"/>
              <a:pPr/>
              <a:t>16</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How do we know the kids are actually getting this?</a:t>
            </a:r>
          </a:p>
          <a:p>
            <a:r>
              <a:rPr lang="en-US" altLang="en-US" dirty="0">
                <a:latin typeface="Arial" charset="0"/>
                <a:ea typeface="ＭＳ Ｐゴシック" charset="-128"/>
              </a:rPr>
              <a:t>We do something that most colleges don</a:t>
            </a:r>
            <a:r>
              <a:rPr lang="ja-JP" altLang="en-US" dirty="0">
                <a:latin typeface="Arial" charset="0"/>
                <a:ea typeface="ＭＳ Ｐゴシック" charset="-128"/>
              </a:rPr>
              <a:t>’</a:t>
            </a:r>
            <a:r>
              <a:rPr lang="en-US" altLang="ja-JP" dirty="0">
                <a:latin typeface="Arial" charset="0"/>
                <a:ea typeface="ＭＳ Ｐゴシック" charset="-128"/>
              </a:rPr>
              <a:t>t do: code reviews.</a:t>
            </a:r>
          </a:p>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ja-JP" dirty="0">
              <a:latin typeface="Arial" charset="0"/>
              <a:ea typeface="ＭＳ Ｐゴシック" charset="-128"/>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28A3DDA-245E-544E-AFA6-728EDE1647FA}" type="slidenum">
              <a:rPr lang="en-US" altLang="en-US" sz="1200"/>
              <a:pPr/>
              <a:t>17</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How do we know the kids are actually getting this?</a:t>
            </a:r>
          </a:p>
          <a:p>
            <a:r>
              <a:rPr lang="en-US" altLang="en-US" dirty="0">
                <a:latin typeface="Arial" charset="0"/>
                <a:ea typeface="ＭＳ Ｐゴシック" charset="-128"/>
              </a:rPr>
              <a:t>We do something that most colleges don</a:t>
            </a:r>
            <a:r>
              <a:rPr lang="ja-JP" altLang="en-US" dirty="0">
                <a:latin typeface="Arial" charset="0"/>
                <a:ea typeface="ＭＳ Ｐゴシック" charset="-128"/>
              </a:rPr>
              <a:t>’</a:t>
            </a:r>
            <a:r>
              <a:rPr lang="en-US" altLang="ja-JP" dirty="0">
                <a:latin typeface="Arial" charset="0"/>
                <a:ea typeface="ＭＳ Ｐゴシック" charset="-128"/>
              </a:rPr>
              <a:t>t do: code reviews.</a:t>
            </a:r>
          </a:p>
          <a:p>
            <a:r>
              <a:rPr lang="en-US" altLang="en-US" dirty="0">
                <a:latin typeface="Arial" charset="0"/>
                <a:ea typeface="ＭＳ Ｐゴシック" charset="-128"/>
              </a:rPr>
              <a:t>KEY POINTS</a:t>
            </a:r>
          </a:p>
          <a:p>
            <a:pPr marL="171450" indent="-171450">
              <a:buFontTx/>
              <a:buChar char="-"/>
            </a:pPr>
            <a:r>
              <a:rPr lang="en-US" altLang="en-US" dirty="0">
                <a:latin typeface="Arial" charset="0"/>
                <a:ea typeface="ＭＳ Ｐゴシック" charset="-128"/>
              </a:rPr>
              <a:t>Each unit creates a desire add</a:t>
            </a:r>
            <a:r>
              <a:rPr lang="en-US" altLang="en-US" baseline="0" dirty="0">
                <a:latin typeface="Arial" charset="0"/>
                <a:ea typeface="ＭＳ Ｐゴシック" charset="-128"/>
              </a:rPr>
              <a:t> functionality to their game that creates a</a:t>
            </a:r>
            <a:r>
              <a:rPr lang="en-US" altLang="en-US" dirty="0">
                <a:latin typeface="Arial" charset="0"/>
                <a:ea typeface="ＭＳ Ｐゴシック" charset="-128"/>
              </a:rPr>
              <a:t> NEED to learn more math</a:t>
            </a:r>
          </a:p>
          <a:p>
            <a:pPr marL="171450" indent="-171450">
              <a:buFontTx/>
              <a:buChar char="-"/>
            </a:pPr>
            <a:r>
              <a:rPr lang="en-US" altLang="en-US" dirty="0">
                <a:latin typeface="Arial" charset="0"/>
                <a:ea typeface="ＭＳ Ｐゴシック" charset="-128"/>
              </a:rPr>
              <a:t>Day 1 -Brainstorm video game Give SIMPLE</a:t>
            </a:r>
            <a:r>
              <a:rPr lang="en-US" altLang="en-US" baseline="0" dirty="0">
                <a:latin typeface="Arial" charset="0"/>
                <a:ea typeface="ＭＳ Ｐゴシック" charset="-128"/>
              </a:rPr>
              <a:t> Example(Mouse trying to get the Cheese and avoid the Mousetraps in a Home)</a:t>
            </a:r>
          </a:p>
          <a:p>
            <a:pPr marL="171450" indent="-171450">
              <a:buFontTx/>
              <a:buChar char="-"/>
            </a:pPr>
            <a:r>
              <a:rPr lang="en-US" altLang="en-US" baseline="0" dirty="0">
                <a:latin typeface="Arial" charset="0"/>
                <a:ea typeface="ＭＳ Ｐゴシック" charset="-128"/>
              </a:rPr>
              <a:t>Day 2 -Use that excitement and engagement to intro Circles of Evaluation are a visual and spatial tool for function composition</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2 -Use</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Circles of Evaluation to</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extend circles of evaluation to cover new data types  like strings and images, and introduce the concepts of domain and range.</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3 -students start defining their own functions to make basic shapes</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4 -by the fourth day, they extend that knowledge to write linear functions and make a rocket fly.</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5 </a:t>
            </a:r>
            <a:r>
              <a:rPr lang="mr-IN"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Kids are saying, “What about my game?” And we explain that the same concept of linear functions they just learned can be used in their video game to make their target and danger fly across the screen… and never come back. </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“How do I keep my player from going off screen?”</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6 </a:t>
            </a:r>
            <a:r>
              <a:rPr lang="mr-IN"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then we</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introduce Inequalities and Compound Inequalities to help keep Sam The Butterfly safe and on the </a:t>
            </a:r>
            <a:r>
              <a:rPr lang="en-US" sz="1200" b="0" i="0" u="none" strike="noStrike" kern="1200" baseline="0" dirty="0" err="1">
                <a:solidFill>
                  <a:schemeClr val="tx1"/>
                </a:solidFill>
                <a:effectLst/>
                <a:latin typeface="Arial" pitchFamily="-111" charset="0"/>
                <a:ea typeface="ＭＳ Ｐゴシック" pitchFamily="-111" charset="-128"/>
                <a:cs typeface="ＭＳ Ｐゴシック" pitchFamily="-111" charset="-128"/>
              </a:rPr>
              <a:t>screen..then</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they ask “How do I move my player? “</a:t>
            </a:r>
          </a:p>
          <a:p>
            <a:pPr marL="171450" indent="-171450">
              <a:buFontTx/>
              <a:buChar char="-"/>
            </a:pP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Day 7 </a:t>
            </a:r>
            <a:r>
              <a:rPr lang="mr-IN"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We introduce Piecewise functions to get them to move their characters. Then they ask, “How do I earn points?” “When my player touches the target or danger, nothing happens!”</a:t>
            </a:r>
          </a:p>
          <a:p>
            <a:pPr marL="171450" indent="-171450">
              <a:buFontTx/>
              <a:buChar char="-"/>
            </a:pP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Day 8 </a:t>
            </a:r>
            <a:r>
              <a:rPr lang="mr-IN"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Need to learn about distance and Pythagorean theorem to get Collision working</a:t>
            </a:r>
          </a:p>
          <a:p>
            <a:pPr marL="171450" indent="-171450">
              <a:buFontTx/>
              <a:buChar char="-"/>
            </a:pP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Day 9 Code Review/Code Walk is an Industry standard for Computer Science and Engineers</a:t>
            </a:r>
          </a:p>
          <a:p>
            <a:pPr marL="171450" indent="-171450">
              <a:buFontTx/>
              <a:buChar char="-"/>
            </a:pP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marL="171450" indent="-171450">
              <a:buFontTx/>
              <a:buChar char="-"/>
            </a:pPr>
            <a:endParaRPr lang="en-US" b="0" dirty="0">
              <a:effectLst/>
            </a:endParaRPr>
          </a:p>
          <a:p>
            <a:br>
              <a:rPr lang="en-US" dirty="0"/>
            </a:br>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On Day 4, this is when we introduce the most important part of Bootstrap, called the Design Recipe. This is a step-by-step process by which students break down complex word problems into smaller steps to make them easier to solve. First, they declare the name, domain, and range of the function. Software developers call this step “type specification”. Then, they make an input/output table of examples, and show how the function will behave with different inputs. Software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devs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call this “unit testing”, and math teachers call this “showing your work”. Finally, once they’ve completed these steps, students are ready to define the function. We’re not just filling out worksheets here: because we’re programming computers, we can tie this linear function into an animation, and *actually* see a rocket fly once students have solved this word problem.</a:t>
            </a:r>
            <a:endParaRPr lang="en-US" b="0" dirty="0">
              <a:effectLst/>
            </a:endParaRPr>
          </a:p>
          <a:p>
            <a:br>
              <a:rPr lang="en-US" dirty="0"/>
            </a:br>
            <a:endParaRPr lang="en-US" altLang="ja-JP" dirty="0">
              <a:latin typeface="Arial" charset="0"/>
              <a:ea typeface="ＭＳ Ｐゴシック" charset="-128"/>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1A6A9F0-B442-814E-AE54-B474200B327D}" type="slidenum">
              <a:rPr lang="en-US" altLang="en-US" sz="1200"/>
              <a:pPr/>
              <a:t>18</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How do we know the kids are actually getting this?</a:t>
            </a:r>
          </a:p>
          <a:p>
            <a:r>
              <a:rPr lang="en-US" altLang="en-US" dirty="0">
                <a:latin typeface="Arial" charset="0"/>
                <a:ea typeface="ＭＳ Ｐゴシック" charset="-128"/>
              </a:rPr>
              <a:t>We do something that most colleges don</a:t>
            </a:r>
            <a:r>
              <a:rPr lang="ja-JP" altLang="en-US" dirty="0">
                <a:latin typeface="Arial" charset="0"/>
                <a:ea typeface="ＭＳ Ｐゴシック" charset="-128"/>
              </a:rPr>
              <a:t>’</a:t>
            </a:r>
            <a:r>
              <a:rPr lang="en-US" altLang="ja-JP" dirty="0">
                <a:latin typeface="Arial" charset="0"/>
                <a:ea typeface="ＭＳ Ｐゴシック" charset="-128"/>
              </a:rPr>
              <a:t>t do: code reviews.</a:t>
            </a:r>
          </a:p>
          <a:p>
            <a:r>
              <a:rPr lang="en-US" altLang="en-US" dirty="0">
                <a:latin typeface="Arial" charset="0"/>
                <a:ea typeface="ＭＳ Ｐゴシック" charset="-128"/>
              </a:rPr>
              <a:t>KEY POINTS</a:t>
            </a:r>
          </a:p>
          <a:p>
            <a:pPr marL="171450" indent="-171450">
              <a:buFontTx/>
              <a:buChar char="-"/>
            </a:pPr>
            <a:r>
              <a:rPr lang="en-US" altLang="en-US" dirty="0">
                <a:latin typeface="Arial" charset="0"/>
                <a:ea typeface="ＭＳ Ｐゴシック" charset="-128"/>
              </a:rPr>
              <a:t>Each unit creates a desire add</a:t>
            </a:r>
            <a:r>
              <a:rPr lang="en-US" altLang="en-US" baseline="0" dirty="0">
                <a:latin typeface="Arial" charset="0"/>
                <a:ea typeface="ＭＳ Ｐゴシック" charset="-128"/>
              </a:rPr>
              <a:t> functionality to their game that creates a</a:t>
            </a:r>
            <a:r>
              <a:rPr lang="en-US" altLang="en-US" dirty="0">
                <a:latin typeface="Arial" charset="0"/>
                <a:ea typeface="ＭＳ Ｐゴシック" charset="-128"/>
              </a:rPr>
              <a:t> NEED to learn more math</a:t>
            </a:r>
          </a:p>
          <a:p>
            <a:pPr marL="171450" indent="-171450">
              <a:buFontTx/>
              <a:buChar char="-"/>
            </a:pPr>
            <a:r>
              <a:rPr lang="en-US" altLang="en-US" dirty="0">
                <a:latin typeface="Arial" charset="0"/>
                <a:ea typeface="ＭＳ Ｐゴシック" charset="-128"/>
              </a:rPr>
              <a:t>Day 1 -Brainstorm video game Give SIMPLE</a:t>
            </a:r>
            <a:r>
              <a:rPr lang="en-US" altLang="en-US" baseline="0" dirty="0">
                <a:latin typeface="Arial" charset="0"/>
                <a:ea typeface="ＭＳ Ｐゴシック" charset="-128"/>
              </a:rPr>
              <a:t> Example(Mouse trying to get the Cheese and avoid the Mousetraps in a Home)</a:t>
            </a:r>
          </a:p>
          <a:p>
            <a:pPr marL="171450" indent="-171450">
              <a:buFontTx/>
              <a:buChar char="-"/>
            </a:pPr>
            <a:r>
              <a:rPr lang="en-US" altLang="en-US" baseline="0" dirty="0">
                <a:latin typeface="Arial" charset="0"/>
                <a:ea typeface="ＭＳ Ｐゴシック" charset="-128"/>
              </a:rPr>
              <a:t>Day 2 -Use that excitement and engagement to intro Circles of Evaluation are a visual and spatial tool for function composition</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2 -Use</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Circles of Evaluation to</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extend circles of evaluation to cover new data types  like strings and images, and introduce the concepts of domain and range.</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3 -students start defining their own functions to make basic shapes</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4 -by the fourth day, they extend that knowledge to write linear functions and make a rocket fly.</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5 </a:t>
            </a:r>
            <a:r>
              <a:rPr lang="mr-IN"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Kids are saying, “What about my game?” And we explain that the same concept of linear functions they just learned can be used in their video game to make their target and danger fly across the screen… and never come back. </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“How do I keep my player from going off screen?”</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Day 6 </a:t>
            </a:r>
            <a:r>
              <a:rPr lang="mr-IN"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then we</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introduce Inequalities and Compound Inequalities to help keep Sam The Butterfly safe and on the </a:t>
            </a:r>
            <a:r>
              <a:rPr lang="en-US" sz="1200" b="0" i="0" u="none" strike="noStrike" kern="1200" baseline="0" dirty="0" err="1">
                <a:solidFill>
                  <a:schemeClr val="tx1"/>
                </a:solidFill>
                <a:effectLst/>
                <a:latin typeface="Arial" pitchFamily="-111" charset="0"/>
                <a:ea typeface="ＭＳ Ｐゴシック" pitchFamily="-111" charset="-128"/>
                <a:cs typeface="ＭＳ Ｐゴシック" pitchFamily="-111" charset="-128"/>
              </a:rPr>
              <a:t>screen..then</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they ask “How do I move my player? “</a:t>
            </a:r>
          </a:p>
          <a:p>
            <a:pPr marL="171450" indent="-171450">
              <a:buFontTx/>
              <a:buChar char="-"/>
            </a:pP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Day 7 </a:t>
            </a:r>
            <a:r>
              <a:rPr lang="mr-IN"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We introduce Piecewise functions to get them to move their characters. Then they ask, “How do I earn points?” “When my player touches the target or danger, nothing happens!”</a:t>
            </a:r>
          </a:p>
          <a:p>
            <a:pPr marL="171450" indent="-171450">
              <a:buFontTx/>
              <a:buChar char="-"/>
            </a:pP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Day 8 </a:t>
            </a:r>
            <a:r>
              <a:rPr lang="mr-IN"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Need to learn about distance and Pythagorean theorem to get Collision working</a:t>
            </a:r>
          </a:p>
          <a:p>
            <a:pPr marL="171450" indent="-171450">
              <a:buFontTx/>
              <a:buChar char="-"/>
            </a:pP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Day 9 Code Review/Code Walk is an Industry standard for Computer Science and Engineers</a:t>
            </a:r>
          </a:p>
          <a:p>
            <a:pPr marL="171450" indent="-171450">
              <a:buFontTx/>
              <a:buChar char="-"/>
            </a:pP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marL="171450" indent="-171450">
              <a:buFontTx/>
              <a:buChar char="-"/>
            </a:pPr>
            <a:endParaRPr lang="en-US" b="0" dirty="0">
              <a:effectLst/>
            </a:endParaRPr>
          </a:p>
          <a:p>
            <a:br>
              <a:rPr lang="en-US" dirty="0"/>
            </a:br>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On Day 4, this is when we introduce the most important part of Bootstrap, called the Design Recipe. This is a step-by-step process by which students break down complex word problems into smaller steps to make them easier to solve. First, they declare the name, domain, and range of the function. Software developers call this step “type specification”. Then, they make an input/output table of examples, and show how the function will behave with different inputs. Software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devs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call this “unit testing”, and math teachers call this “showing your work”. Finally, once they’ve completed these steps, students are ready to define the function. We’re not just filling out worksheets here: because we’re programming computers, we can tie this linear function into an animation, and *actually* see a rocket fly once students have solved this word problem.</a:t>
            </a:r>
            <a:endParaRPr lang="en-US" b="0" dirty="0">
              <a:effectLst/>
            </a:endParaRPr>
          </a:p>
          <a:p>
            <a:br>
              <a:rPr lang="en-US" dirty="0"/>
            </a:br>
            <a:endParaRPr lang="en-US" altLang="ja-JP" dirty="0">
              <a:latin typeface="Arial" charset="0"/>
              <a:ea typeface="ＭＳ Ｐゴシック" charset="-128"/>
            </a:endParaRPr>
          </a:p>
          <a:p>
            <a:endParaRPr lang="en-US" altLang="ja-JP" dirty="0">
              <a:latin typeface="Arial" charset="0"/>
              <a:ea typeface="ＭＳ Ｐゴシック" charset="-128"/>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12F9A05-1DB1-4349-ABC4-B02F3BD386F0}" type="slidenum">
              <a:rPr lang="en-US" altLang="en-US" sz="1200"/>
              <a:pPr/>
              <a:t>19</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F013D80-5FC4-F042-AEED-9D038AD4EA87}" type="slidenum">
              <a:rPr lang="en-US" altLang="en-US" sz="1200"/>
              <a:pPr/>
              <a:t>20</a:t>
            </a:fld>
            <a:endParaRPr lang="en-US" alt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FC628E0-09DE-B149-80A0-77A8B924FC0A}" type="slidenum">
              <a:rPr lang="en-US" altLang="en-US" sz="1200"/>
              <a:pPr/>
              <a:t>3</a:t>
            </a:fld>
            <a:endParaRPr lang="en-US" altLang="en-US" sz="12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u="sng" dirty="0">
                <a:latin typeface="Arial" charset="0"/>
                <a:ea typeface="ＭＳ Ｐゴシック" charset="-128"/>
              </a:rPr>
              <a:t>KEY POINTS</a:t>
            </a:r>
          </a:p>
          <a:p>
            <a:r>
              <a:rPr lang="en-US" altLang="en-US" dirty="0">
                <a:latin typeface="Arial" charset="0"/>
                <a:ea typeface="ＭＳ Ｐゴシック" charset="-128"/>
              </a:rPr>
              <a:t>-Intro should</a:t>
            </a:r>
            <a:r>
              <a:rPr lang="en-US" altLang="en-US" baseline="0" dirty="0">
                <a:latin typeface="Arial" charset="0"/>
                <a:ea typeface="ＭＳ Ｐゴシック" charset="-128"/>
              </a:rPr>
              <a:t> take 20 minutes max!</a:t>
            </a:r>
          </a:p>
          <a:p>
            <a:r>
              <a:rPr lang="en-US" altLang="en-US" baseline="0" dirty="0">
                <a:latin typeface="Arial" charset="0"/>
                <a:ea typeface="ＭＳ Ｐゴシック" charset="-128"/>
              </a:rPr>
              <a:t>-Founded in 2005</a:t>
            </a:r>
          </a:p>
          <a:p>
            <a:r>
              <a:rPr lang="en-US" altLang="en-US" baseline="0" dirty="0">
                <a:latin typeface="Arial" charset="0"/>
                <a:ea typeface="ＭＳ Ｐゴシック"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many of Emmanuel’s students struggled with basic algebra, and particularly the concept of functions. </a:t>
            </a:r>
          </a:p>
          <a:p>
            <a:r>
              <a:rPr lang="en-US" alt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-Taught</a:t>
            </a:r>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to 20,000+ students</a:t>
            </a:r>
          </a:p>
          <a:p>
            <a:pPr marL="171450" indent="-171450">
              <a:buFontTx/>
              <a:buChar char="-"/>
            </a:pPr>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Proud of Equity</a:t>
            </a:r>
          </a:p>
          <a:p>
            <a:pPr marL="171450" indent="-171450">
              <a:buFontTx/>
              <a:buChar char="-"/>
            </a:pPr>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When he started teaching, he realized that many of his students struggled with basic algebra, and particularly the concept of functions. He realized he didn’t truly understand functions himself until working as a programmer, and that there must be a way to use programming to teach algebra. Thus, Bootstrap was born. </a:t>
            </a:r>
          </a:p>
          <a:p>
            <a:endPar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Bootstrap is now the second largest provider for in-school CS education for girls and young women, and kids who self-report as African American or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Latinx</a:t>
            </a:r>
            <a:endParaRPr lang="en-US" b="0" dirty="0">
              <a:effectLst/>
            </a:endParaRPr>
          </a:p>
          <a:p>
            <a:endParaRPr lang="en-US" dirty="0"/>
          </a:p>
          <a:p>
            <a:r>
              <a:rPr lang="en-US" u="sng" dirty="0"/>
              <a:t>PURPOSEFUL MISTAKE</a:t>
            </a:r>
          </a:p>
          <a:p>
            <a:br>
              <a:rPr lang="en-US" dirty="0"/>
            </a:br>
            <a:endParaRPr lang="en-US" altLang="en-US" baseline="0" dirty="0">
              <a:latin typeface="Arial" charset="0"/>
              <a:ea typeface="ＭＳ Ｐゴシック" charset="-128"/>
            </a:endParaRPr>
          </a:p>
          <a:p>
            <a:endParaRPr lang="en-US" altLang="ja-JP" dirty="0">
              <a:latin typeface="Arial"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and Wonder: </a:t>
            </a:r>
          </a:p>
          <a:p>
            <a:r>
              <a:rPr lang="en-US" dirty="0"/>
              <a:t>Introduce the Notice &amp; Wonder strategy by having teachers look around the room and Notice &amp; Wonder in pairs before sharing out.</a:t>
            </a:r>
          </a:p>
          <a:p>
            <a:r>
              <a:rPr lang="en-US" dirty="0"/>
              <a:t>-Whiteboards on the wall</a:t>
            </a:r>
          </a:p>
          <a:p>
            <a:pPr marL="171450" indent="-171450">
              <a:buFontTx/>
              <a:buChar char="-"/>
            </a:pPr>
            <a:r>
              <a:rPr lang="en-US" dirty="0"/>
              <a:t>Math Practice posters</a:t>
            </a:r>
          </a:p>
          <a:p>
            <a:pPr marL="171450" indent="-171450">
              <a:buFontTx/>
              <a:buChar char="-"/>
            </a:pPr>
            <a:r>
              <a:rPr lang="en-US" dirty="0"/>
              <a:t>Jo </a:t>
            </a:r>
            <a:r>
              <a:rPr lang="en-US" dirty="0" err="1"/>
              <a:t>Boaler</a:t>
            </a:r>
            <a:r>
              <a:rPr lang="en-US" dirty="0"/>
              <a:t> Mindset Norm posters</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21</a:t>
            </a:fld>
            <a:endParaRPr lang="en-US" altLang="en-US"/>
          </a:p>
        </p:txBody>
      </p:sp>
    </p:spTree>
    <p:extLst>
      <p:ext uri="{BB962C8B-B14F-4D97-AF65-F5344CB8AC3E}">
        <p14:creationId xmlns:p14="http://schemas.microsoft.com/office/powerpoint/2010/main" val="1683489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a:t>
            </a:r>
          </a:p>
          <a:p>
            <a:r>
              <a:rPr lang="en-US" dirty="0"/>
              <a:t>Should we intro these 8 MPs and Norms first?</a:t>
            </a:r>
          </a:p>
          <a:p>
            <a:r>
              <a:rPr lang="en-US" dirty="0"/>
              <a:t>-OR-</a:t>
            </a:r>
          </a:p>
          <a:p>
            <a:r>
              <a:rPr lang="en-US" dirty="0"/>
              <a:t>Notice &amp; Wonder?</a:t>
            </a:r>
          </a:p>
          <a:p>
            <a:r>
              <a:rPr lang="en-US" dirty="0"/>
              <a:t>-OR- </a:t>
            </a:r>
          </a:p>
          <a:p>
            <a:r>
              <a:rPr lang="en-US" dirty="0"/>
              <a:t>Use them the 1</a:t>
            </a:r>
            <a:r>
              <a:rPr lang="en-US" baseline="30000" dirty="0"/>
              <a:t>st</a:t>
            </a:r>
            <a:r>
              <a:rPr lang="en-US" dirty="0"/>
              <a:t> day and then explain during the debrief?</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22</a:t>
            </a:fld>
            <a:endParaRPr lang="en-US" altLang="en-US"/>
          </a:p>
        </p:txBody>
      </p:sp>
    </p:spTree>
    <p:extLst>
      <p:ext uri="{BB962C8B-B14F-4D97-AF65-F5344CB8AC3E}">
        <p14:creationId xmlns:p14="http://schemas.microsoft.com/office/powerpoint/2010/main" val="431125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23</a:t>
            </a:fld>
            <a:endParaRPr lang="en-US" altLang="en-US"/>
          </a:p>
        </p:txBody>
      </p:sp>
    </p:spTree>
    <p:extLst>
      <p:ext uri="{BB962C8B-B14F-4D97-AF65-F5344CB8AC3E}">
        <p14:creationId xmlns:p14="http://schemas.microsoft.com/office/powerpoint/2010/main" val="1602667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24</a:t>
            </a:fld>
            <a:endParaRPr lang="en-US" altLang="en-US"/>
          </a:p>
        </p:txBody>
      </p:sp>
    </p:spTree>
    <p:extLst>
      <p:ext uri="{BB962C8B-B14F-4D97-AF65-F5344CB8AC3E}">
        <p14:creationId xmlns:p14="http://schemas.microsoft.com/office/powerpoint/2010/main" val="1199940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25</a:t>
            </a:fld>
            <a:endParaRPr lang="en-US" altLang="en-US"/>
          </a:p>
        </p:txBody>
      </p:sp>
    </p:spTree>
    <p:extLst>
      <p:ext uri="{BB962C8B-B14F-4D97-AF65-F5344CB8AC3E}">
        <p14:creationId xmlns:p14="http://schemas.microsoft.com/office/powerpoint/2010/main" val="47965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673CF2C-621A-2E4A-A71C-C4BE588AE8A0}" type="slidenum">
              <a:rPr lang="en-US" altLang="en-US" sz="1200"/>
              <a:pPr/>
              <a:t>26</a:t>
            </a:fld>
            <a:endParaRPr lang="en-US" alt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u="sng"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-Setting expectations (Complexity level of game design)</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-See Ninja Cat as example, complete page 2. Alternatively, use a previously made game since Ninja Cat is a little different than what we’ll create.</a:t>
            </a:r>
          </a:p>
          <a:p>
            <a:r>
              <a:rPr lang="en-US" altLang="en-US" b="0" dirty="0">
                <a:latin typeface="Arial" charset="0"/>
                <a:ea typeface="ＭＳ Ｐゴシック" charset="-128"/>
              </a:rPr>
              <a:t>-Comparison with Block based code, more attending to precision. Connections</a:t>
            </a:r>
            <a:r>
              <a:rPr lang="en-US" altLang="en-US" b="0" baseline="0" dirty="0">
                <a:latin typeface="Arial" charset="0"/>
                <a:ea typeface="ＭＳ Ｐゴシック" charset="-128"/>
              </a:rPr>
              <a:t> to Algebra.</a:t>
            </a:r>
          </a:p>
          <a:p>
            <a:endParaRPr lang="en-US" altLang="en-US" b="0" dirty="0">
              <a:latin typeface="Arial" charset="0"/>
              <a:ea typeface="ＭＳ Ｐゴシック" charset="-128"/>
            </a:endParaRPr>
          </a:p>
          <a:p>
            <a:r>
              <a:rPr lang="en-US" altLang="en-US" b="0"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Set expectations; “Have you played video games? Yes. Favorite? Tetris.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Mindcraft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Clash of Clans.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Ms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Pac Man.” “How many people it took to make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CoC</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5K? 100? 2? How long it took to make it? 100s of hours. Still doing it! 1000s of hours? Years? Money: 1 million USD?”</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Why - Hook, connections 2 real world</a:t>
            </a:r>
          </a:p>
          <a:p>
            <a:pPr rtl="0" fontAlgn="base"/>
            <a:br>
              <a:rPr lang="en-US" b="0" dirty="0">
                <a:effectLst/>
              </a:rPr>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In this class, limited time, people, money. Our game won’t look like the above. Temper expectations!</a:t>
            </a:r>
          </a:p>
          <a:p>
            <a:endParaRPr lang="en-US" altLang="en-US" dirty="0">
              <a:latin typeface="Arial" charset="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-Setting expectations (Complexity level of game design)</a:t>
            </a:r>
          </a:p>
          <a:p>
            <a:endParaRPr lang="en-US" altLang="en-US" b="0" dirty="0">
              <a:latin typeface="Arial" charset="0"/>
              <a:ea typeface="ＭＳ Ｐゴシック" charset="-128"/>
            </a:endParaRPr>
          </a:p>
          <a:p>
            <a:r>
              <a:rPr lang="en-US" altLang="en-US" b="0"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Set expectations; “Have you played video games? Yes. Favorite? Tetris.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Mindcraft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Clash of Clans.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Ms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Pac Man.” </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“How many people it took to make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CoC</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5K? 100? 2?</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How long it took to make it? 100s of hours. Still doing it! 1000s of hours? Years? Money: 1 million USD?”</a:t>
            </a:r>
          </a:p>
          <a:p>
            <a:pPr rtl="0" fontAlgn="base"/>
            <a:endParaRPr lang="en-US" sz="1200" b="0" i="0" u="none" strike="noStrike" kern="1200" dirty="0">
              <a:solidFill>
                <a:schemeClr val="tx1"/>
              </a:solidFill>
              <a:effectLst/>
              <a:latin typeface="Arial" pitchFamily="-111" charset="0"/>
              <a:ea typeface="ＭＳ Ｐゴシック" pitchFamily="-111" charset="-128"/>
              <a:cs typeface="+mn-cs"/>
            </a:endParaRPr>
          </a:p>
          <a:p>
            <a:pPr rtl="0" fontAlgn="base"/>
            <a:r>
              <a:rPr lang="en-US" sz="1200" b="0" i="0" u="none" strike="noStrike" kern="1200" dirty="0">
                <a:solidFill>
                  <a:schemeClr val="tx1"/>
                </a:solidFill>
                <a:effectLst/>
                <a:latin typeface="Arial" pitchFamily="-111" charset="0"/>
                <a:ea typeface="ＭＳ Ｐゴシック" pitchFamily="-111" charset="-128"/>
                <a:cs typeface="+mn-cs"/>
              </a:rPr>
              <a:t>Why - Hook, connections 2 real world</a:t>
            </a:r>
          </a:p>
          <a:p>
            <a:pPr rtl="0" fontAlgn="base"/>
            <a:br>
              <a:rPr lang="en-US" b="0" dirty="0">
                <a:effectLst/>
              </a:rPr>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In this class, limited time, people, money. Our game won’t look like the above.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Temper expectations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27</a:t>
            </a:fld>
            <a:endParaRPr lang="en-US" altLang="en-US"/>
          </a:p>
        </p:txBody>
      </p:sp>
    </p:spTree>
    <p:extLst>
      <p:ext uri="{BB962C8B-B14F-4D97-AF65-F5344CB8AC3E}">
        <p14:creationId xmlns:p14="http://schemas.microsoft.com/office/powerpoint/2010/main" val="99008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&amp; Wonder:</a:t>
            </a:r>
          </a:p>
          <a:p>
            <a:r>
              <a:rPr lang="en-US" dirty="0"/>
              <a:t>Open up </a:t>
            </a:r>
            <a:r>
              <a:rPr lang="en-US" dirty="0" err="1"/>
              <a:t>Ninjacat</a:t>
            </a:r>
            <a:r>
              <a:rPr lang="en-US" dirty="0"/>
              <a:t> and have the teachers notice and wonder about the game(without them opening the file and just the facilitator playing the game).</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28</a:t>
            </a:fld>
            <a:endParaRPr lang="en-US" altLang="en-US"/>
          </a:p>
        </p:txBody>
      </p:sp>
    </p:spTree>
    <p:extLst>
      <p:ext uri="{BB962C8B-B14F-4D97-AF65-F5344CB8AC3E}">
        <p14:creationId xmlns:p14="http://schemas.microsoft.com/office/powerpoint/2010/main" val="372457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-Go</a:t>
            </a:r>
            <a:r>
              <a:rPr lang="en-US" altLang="en-US" baseline="0" dirty="0">
                <a:latin typeface="Arial" charset="0"/>
                <a:ea typeface="ＭＳ Ｐゴシック" charset="-128"/>
              </a:rPr>
              <a:t> to </a:t>
            </a:r>
            <a:r>
              <a:rPr lang="en-US" altLang="en-US" baseline="0" dirty="0" err="1">
                <a:latin typeface="Arial" charset="0"/>
                <a:ea typeface="ＭＳ Ｐゴシック" charset="-128"/>
              </a:rPr>
              <a:t>WeScheme</a:t>
            </a:r>
            <a:r>
              <a:rPr lang="en-US" altLang="en-US" baseline="0" dirty="0">
                <a:latin typeface="Arial" charset="0"/>
                <a:ea typeface="ＭＳ Ｐゴシック" charset="-128"/>
              </a:rPr>
              <a:t> and open </a:t>
            </a:r>
            <a:r>
              <a:rPr lang="en-US" altLang="en-US" baseline="0" dirty="0" err="1">
                <a:latin typeface="Arial" charset="0"/>
                <a:ea typeface="ＭＳ Ｐゴシック" charset="-128"/>
              </a:rPr>
              <a:t>NinjaCat</a:t>
            </a:r>
            <a:r>
              <a:rPr lang="en-US" altLang="en-US" baseline="0" dirty="0">
                <a:latin typeface="Arial" charset="0"/>
                <a:ea typeface="ＭＳ Ｐゴシック" charset="-128"/>
              </a:rPr>
              <a:t>.</a:t>
            </a:r>
            <a:r>
              <a:rPr lang="en-US" altLang="en-US" dirty="0">
                <a:latin typeface="Arial" charset="0"/>
                <a:ea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-Coordinate</a:t>
            </a:r>
            <a:r>
              <a:rPr lang="en-US" altLang="en-US" baseline="0" dirty="0">
                <a:latin typeface="Arial" charset="0"/>
                <a:ea typeface="ＭＳ Ｐゴシック" charset="-128"/>
              </a:rPr>
              <a:t> Pair</a:t>
            </a:r>
            <a:endParaRPr lang="en-US" altLang="en-US" dirty="0">
              <a:latin typeface="Arial" charset="0"/>
              <a:ea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-Cover 2</a:t>
            </a:r>
            <a:r>
              <a:rPr lang="en-US" altLang="en-US" baseline="30000" dirty="0">
                <a:latin typeface="Arial" charset="0"/>
                <a:ea typeface="ＭＳ Ｐゴシック" charset="-128"/>
              </a:rPr>
              <a:t>nd</a:t>
            </a:r>
            <a:r>
              <a:rPr lang="en-US" altLang="en-US" dirty="0">
                <a:latin typeface="Arial" charset="0"/>
                <a:ea typeface="ＭＳ Ｐゴシック" charset="-128"/>
              </a:rPr>
              <a:t> and 3</a:t>
            </a:r>
            <a:r>
              <a:rPr lang="en-US" altLang="en-US" baseline="30000" dirty="0">
                <a:latin typeface="Arial" charset="0"/>
                <a:ea typeface="ＭＳ Ｐゴシック" charset="-128"/>
              </a:rPr>
              <a:t>rd</a:t>
            </a:r>
            <a:r>
              <a:rPr lang="en-US" altLang="en-US" dirty="0">
                <a:latin typeface="Arial" charset="0"/>
                <a:ea typeface="ＭＳ Ｐゴシック" charset="-128"/>
              </a:rPr>
              <a:t> columns</a:t>
            </a:r>
            <a:endParaRPr lang="en-US" altLang="en-US" baseline="0" dirty="0">
              <a:latin typeface="Arial" charset="0"/>
              <a:ea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charset="0"/>
                <a:ea typeface="ＭＳ Ｐゴシック" charset="-128"/>
              </a:rPr>
              <a:t>-Activity: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charset="0"/>
                <a:ea typeface="ＭＳ Ｐゴシック" charset="-128"/>
              </a:rPr>
              <a:t>1. With partner, list down ‘Things in The Game”(Nouns) Example: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dog, cat, cloud, ruby, sun, mountains, sky, background, score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2.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changes about each thing?  Mention a noun that states what changes about the thing. (e.g., moves to the left -&gt; position or x-coordinate changes).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3. Specifically</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-Placement of Images is intentional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-Where</a:t>
            </a:r>
            <a:r>
              <a:rPr lang="en-US" altLang="en-US" baseline="0" dirty="0">
                <a:latin typeface="Arial" charset="0"/>
                <a:ea typeface="ＭＳ Ｐゴシック" charset="-128"/>
              </a:rPr>
              <a:t> is the center or coordinate of your image?</a:t>
            </a:r>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r>
              <a:rPr lang="en-US" altLang="en-US" dirty="0">
                <a:latin typeface="Arial" charset="0"/>
                <a:ea typeface="ＭＳ Ｐゴシック" charset="-128"/>
              </a:rPr>
              <a:t>-Number</a:t>
            </a:r>
            <a:r>
              <a:rPr lang="en-US" altLang="en-US" baseline="0" dirty="0">
                <a:latin typeface="Arial" charset="0"/>
                <a:ea typeface="ＭＳ Ｐゴシック" charset="-128"/>
              </a:rPr>
              <a:t> Line</a:t>
            </a:r>
            <a:endParaRPr lang="en-US" altLang="en-US" dirty="0">
              <a:latin typeface="Arial" charset="0"/>
              <a:ea typeface="ＭＳ Ｐゴシック" charset="-128"/>
            </a:endParaRPr>
          </a:p>
          <a:p>
            <a:r>
              <a:rPr lang="en-US" altLang="en-US" dirty="0">
                <a:latin typeface="Arial" charset="0"/>
                <a:ea typeface="ＭＳ Ｐゴシック" charset="-128"/>
              </a:rPr>
              <a:t>-Coordinate</a:t>
            </a:r>
            <a:r>
              <a:rPr lang="en-US" altLang="en-US" baseline="0" dirty="0">
                <a:latin typeface="Arial" charset="0"/>
                <a:ea typeface="ＭＳ Ｐゴシック" charset="-128"/>
              </a:rPr>
              <a:t> Pairs</a:t>
            </a:r>
          </a:p>
          <a:p>
            <a:r>
              <a:rPr lang="en-US" altLang="en-US" baseline="0" dirty="0">
                <a:latin typeface="Arial" charset="0"/>
                <a:ea typeface="ＭＳ Ｐゴシック" charset="-128"/>
              </a:rPr>
              <a:t>-Estimation</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How do you explain position (of, say, the dog) over the phone. “Top left”? That’s not very specific. What if I wanted to measure where the dog is? Well by, using a number line (or two). X-axis and Y-axis. That’s the specific description of what’s changing.</a:t>
            </a:r>
          </a:p>
          <a:p>
            <a:endParaRPr lang="en-US" dirty="0"/>
          </a:p>
          <a:p>
            <a:r>
              <a:rPr lang="en-US" u="sng" dirty="0"/>
              <a:t>PURPOSEFUL MISTAKES</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29</a:t>
            </a:fld>
            <a:endParaRPr lang="en-US" altLang="en-US"/>
          </a:p>
        </p:txBody>
      </p:sp>
    </p:spTree>
    <p:extLst>
      <p:ext uri="{BB962C8B-B14F-4D97-AF65-F5344CB8AC3E}">
        <p14:creationId xmlns:p14="http://schemas.microsoft.com/office/powerpoint/2010/main" val="2009557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E-Brainstorm</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-Each game has background, player, target, danger. </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-Use nouns, not verbs. (E.g., space, astronaut squirrel, candy, alien shark!  Or: Serengeti, impala, water, wild dog. *note - Can use game scenarios that empower certain groups of people or activities.)</a:t>
            </a:r>
            <a:endParaRPr lang="en-US" b="0" dirty="0">
              <a:effectLst/>
            </a:endParaRPr>
          </a:p>
          <a:p>
            <a:r>
              <a:rPr lang="en-US" dirty="0"/>
              <a:t>-Avoid</a:t>
            </a:r>
            <a:r>
              <a:rPr lang="en-US" baseline="0" dirty="0"/>
              <a:t>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Projectile discussion - Intentionally left out found that games became much more creative and engagement of girls increased</a:t>
            </a:r>
            <a:br>
              <a:rPr lang="en-US" dirty="0"/>
            </a:br>
            <a:endParaRPr lang="en-US" altLang="en-US" u="sng"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PURPOSEFUL MISTAKES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30</a:t>
            </a:fld>
            <a:endParaRPr lang="en-US" altLang="en-US"/>
          </a:p>
        </p:txBody>
      </p:sp>
    </p:spTree>
    <p:extLst>
      <p:ext uri="{BB962C8B-B14F-4D97-AF65-F5344CB8AC3E}">
        <p14:creationId xmlns:p14="http://schemas.microsoft.com/office/powerpoint/2010/main" val="116417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u="sng" dirty="0">
                <a:latin typeface="Arial" charset="0"/>
                <a:ea typeface="ＭＳ Ｐゴシック" charset="-128"/>
              </a:rPr>
              <a:t>KEY POINTS</a:t>
            </a:r>
          </a:p>
          <a:p>
            <a:r>
              <a:rPr lang="en-US" altLang="en-US" dirty="0">
                <a:latin typeface="Arial" charset="0"/>
                <a:ea typeface="ＭＳ Ｐゴシック" charset="-128"/>
              </a:rPr>
              <a:t>-Start with the cognitive challenges</a:t>
            </a:r>
            <a:r>
              <a:rPr lang="en-US" altLang="en-US" baseline="0" dirty="0">
                <a:latin typeface="Arial" charset="0"/>
                <a:ea typeface="ＭＳ Ｐゴシック" charset="-128"/>
              </a:rPr>
              <a:t> of Algebra for our students</a:t>
            </a:r>
            <a:endParaRPr lang="en-US" altLang="en-US" dirty="0">
              <a:latin typeface="Arial" charset="0"/>
              <a:ea typeface="ＭＳ Ｐゴシック" charset="-128"/>
            </a:endParaRPr>
          </a:p>
          <a:p>
            <a:r>
              <a:rPr lang="en-US" altLang="en-US" dirty="0">
                <a:latin typeface="Arial" charset="0"/>
                <a:ea typeface="ＭＳ Ｐゴシック" charset="-128"/>
              </a:rPr>
              <a:t>-Poll</a:t>
            </a:r>
            <a:r>
              <a:rPr lang="en-US" altLang="en-US" baseline="0" dirty="0">
                <a:latin typeface="Arial" charset="0"/>
                <a:ea typeface="ＭＳ Ｐゴシック" charset="-128"/>
              </a:rPr>
              <a:t> audience: How many of you have done programming before? If not, that’s ok.</a:t>
            </a:r>
          </a:p>
          <a:p>
            <a:r>
              <a:rPr lang="en-US" altLang="en-US" baseline="0" dirty="0">
                <a:latin typeface="Arial" charset="0"/>
                <a:ea typeface="ＭＳ Ｐゴシック" charset="-128"/>
              </a:rPr>
              <a:t>-Curriculum requires zero programming experience</a:t>
            </a:r>
          </a:p>
          <a:p>
            <a:r>
              <a:rPr lang="en-US" altLang="en-US" dirty="0">
                <a:latin typeface="Arial" charset="0"/>
                <a:ea typeface="ＭＳ Ｐゴシック" charset="-128"/>
              </a:rPr>
              <a:t>-Work through entire curriculum as a student and create a video game</a:t>
            </a:r>
          </a:p>
          <a:p>
            <a:r>
              <a:rPr lang="en-US" altLang="en-US" dirty="0">
                <a:latin typeface="Arial" charset="0"/>
                <a:ea typeface="ＭＳ Ｐゴシック" charset="-128"/>
              </a:rPr>
              <a:t>-Focus</a:t>
            </a:r>
            <a:r>
              <a:rPr lang="en-US" altLang="en-US" baseline="0" dirty="0">
                <a:latin typeface="Arial" charset="0"/>
                <a:ea typeface="ＭＳ Ｐゴシック" charset="-128"/>
              </a:rPr>
              <a:t> on Pedagogy throughout</a:t>
            </a:r>
          </a:p>
          <a:p>
            <a:r>
              <a:rPr lang="en-US" altLang="en-US" baseline="0" dirty="0">
                <a:latin typeface="Arial" charset="0"/>
                <a:ea typeface="ＭＳ Ｐゴシック" charset="-128"/>
              </a:rPr>
              <a:t>-Wear teacher and student hat throughout</a:t>
            </a:r>
          </a:p>
          <a:p>
            <a:r>
              <a:rPr lang="en-US" altLang="en-US" baseline="0" dirty="0">
                <a:latin typeface="Arial" charset="0"/>
                <a:ea typeface="ＭＳ Ｐゴシック" charset="-128"/>
              </a:rPr>
              <a:t>-</a:t>
            </a:r>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r>
              <a:rPr lang="en-US" dirty="0"/>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This means that when we’re teaching a lesson and asking you “easy” questions, it’s not because we think you’re stupid or talking down to you, we’re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modeling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it would look like to teach the lesson</a:t>
            </a: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a:t>
            </a:fld>
            <a:endParaRPr lang="en-US" altLang="en-US"/>
          </a:p>
        </p:txBody>
      </p:sp>
    </p:spTree>
    <p:extLst>
      <p:ext uri="{BB962C8B-B14F-4D97-AF65-F5344CB8AC3E}">
        <p14:creationId xmlns:p14="http://schemas.microsoft.com/office/powerpoint/2010/main" val="772954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-Get participants to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WeScheme</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Login,</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and Start New Program. </a:t>
            </a:r>
          </a:p>
          <a:p>
            <a:pPr rtl="0" fontAlgn="base"/>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-Thumbs up to Check In with group</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-Describe layout (left side Definitions, right side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Ineractions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-Point out they do not need programing skills.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-Key: numbers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eval</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to numbers, but not so in most programming languages.  </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 on left side of screen do 4 + 2 click run and talk about what happens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-Our program has Numbers!! - supports fractions (not many programming languages support fractions)</a:t>
            </a:r>
            <a:endParaRPr lang="en-US" b="0" dirty="0">
              <a:effectLst/>
            </a:endParaRPr>
          </a:p>
          <a:p>
            <a:r>
              <a:rPr lang="en-US" dirty="0"/>
              <a:t>-Play around with different numbers in the</a:t>
            </a:r>
            <a:r>
              <a:rPr lang="en-US" baseline="0" dirty="0"/>
              <a:t> Interactions side</a:t>
            </a:r>
            <a:br>
              <a:rPr lang="en-US" dirty="0"/>
            </a:br>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Driver/Navigator - paired programming - a significant structural approach - having 2 people talking to each other while programming</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Increases understanding</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Decreases bugs</a:t>
            </a:r>
            <a:endParaRPr lang="en-US" b="0" dirty="0">
              <a:effectLst/>
            </a:endParaRPr>
          </a:p>
          <a:p>
            <a:br>
              <a:rPr lang="en-US" dirty="0"/>
            </a:br>
            <a:endParaRPr lang="en-US" altLang="en-US" baseline="0" dirty="0">
              <a:latin typeface="Arial" charset="0"/>
              <a:ea typeface="ＭＳ Ｐゴシック" charset="-128"/>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DRIVER: their job is to type and make sure what they are typing makes sense</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NAVIGATOR: their eyes on the program - head in the clouds</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Time based or task based</a:t>
            </a:r>
          </a:p>
          <a:p>
            <a:pPr rtl="0"/>
            <a:endParaRPr lang="en-US" sz="1200" b="0" i="0" u="none" strike="noStrike" kern="1200" dirty="0">
              <a:solidFill>
                <a:schemeClr val="tx1"/>
              </a:solidFill>
              <a:effectLst/>
              <a:latin typeface="Arial" pitchFamily="-111"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PURPOSEFUL MISTAKES</a:t>
            </a:r>
          </a:p>
          <a:p>
            <a:pPr rtl="0"/>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31</a:t>
            </a:fld>
            <a:endParaRPr lang="en-US" altLang="en-US"/>
          </a:p>
        </p:txBody>
      </p:sp>
    </p:spTree>
    <p:extLst>
      <p:ext uri="{BB962C8B-B14F-4D97-AF65-F5344CB8AC3E}">
        <p14:creationId xmlns:p14="http://schemas.microsoft.com/office/powerpoint/2010/main" val="556893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none" dirty="0">
                <a:latin typeface="Arial" charset="0"/>
                <a:ea typeface="ＭＳ Ｐゴシック" charset="-128"/>
              </a:rPr>
              <a:t>Notice and Wonder with the Arithmetic -&gt;  Circles of Evaluation -&gt; Racket Code</a:t>
            </a:r>
          </a:p>
          <a:p>
            <a:endParaRPr lang="en-US" altLang="en-US" u="sng" dirty="0">
              <a:latin typeface="Arial" charset="0"/>
              <a:ea typeface="ＭＳ Ｐゴシック" charset="-128"/>
            </a:endParaRPr>
          </a:p>
          <a:p>
            <a:r>
              <a:rPr lang="en-US" altLang="en-US" u="sng" dirty="0">
                <a:latin typeface="Arial" charset="0"/>
                <a:ea typeface="ＭＳ Ｐゴシック" charset="-128"/>
              </a:rPr>
              <a:t>KEY POINTS</a:t>
            </a:r>
          </a:p>
          <a:p>
            <a:r>
              <a:rPr lang="en-US" altLang="en-US" dirty="0">
                <a:latin typeface="Arial" charset="0"/>
                <a:ea typeface="ＭＳ Ｐゴシック" charset="-128"/>
              </a:rPr>
              <a:t>- Think</a:t>
            </a:r>
            <a:r>
              <a:rPr lang="en-US" altLang="en-US" baseline="0" dirty="0">
                <a:latin typeface="Arial" charset="0"/>
                <a:ea typeface="ＭＳ Ｐゴシック" charset="-128"/>
              </a:rPr>
              <a:t> of +, -, *, / as ‘Functions’ not Operations. Functions with 2 inputs.</a:t>
            </a:r>
            <a:endParaRPr lang="en-US" altLang="en-US" dirty="0">
              <a:latin typeface="Arial" charset="0"/>
              <a:ea typeface="ＭＳ Ｐゴシック" charset="-128"/>
            </a:endParaRPr>
          </a:p>
          <a:p>
            <a:r>
              <a:rPr lang="en-US" altLang="en-US" dirty="0">
                <a:latin typeface="Arial" charset="0"/>
                <a:ea typeface="ＭＳ Ｐゴシック" charset="-128"/>
              </a:rPr>
              <a:t>-Circles of Evaluation</a:t>
            </a:r>
            <a:r>
              <a:rPr lang="en-US" altLang="en-US" baseline="0" dirty="0">
                <a:latin typeface="Arial" charset="0"/>
                <a:ea typeface="ＭＳ Ｐゴシック" charset="-128"/>
              </a:rPr>
              <a:t> is a Visual and Spatial tool for Order of Operations and Composition of Functions</a:t>
            </a:r>
            <a:endParaRPr lang="en-US" altLang="en-US" dirty="0">
              <a:latin typeface="Arial" charset="0"/>
              <a:ea typeface="ＭＳ Ｐゴシック" charset="-128"/>
            </a:endParaRPr>
          </a:p>
          <a:p>
            <a:r>
              <a:rPr lang="en-US" altLang="en-US" dirty="0">
                <a:latin typeface="Arial" charset="0"/>
                <a:ea typeface="ＭＳ Ｐゴシック" charset="-128"/>
              </a:rPr>
              <a:t>-</a:t>
            </a:r>
            <a:r>
              <a:rPr lang="en-US" altLang="en-US" baseline="0" dirty="0">
                <a:latin typeface="Arial" charset="0"/>
                <a:ea typeface="ＭＳ Ｐゴシック" charset="-128"/>
              </a:rPr>
              <a:t> Model an Expression with a Circle of Evaluation.</a:t>
            </a:r>
          </a:p>
          <a:p>
            <a:r>
              <a:rPr lang="en-US" altLang="en-US" baseline="0" dirty="0">
                <a:latin typeface="Arial" charset="0"/>
                <a:ea typeface="ＭＳ Ｐゴシック" charset="-128"/>
              </a:rPr>
              <a:t>-Convert the Circle of Evaluation into Racket Code</a:t>
            </a:r>
          </a:p>
          <a:p>
            <a:r>
              <a:rPr lang="en-US" altLang="en-US" baseline="0" dirty="0">
                <a:latin typeface="Arial" charset="0"/>
                <a:ea typeface="ＭＳ Ｐゴシック" charset="-128"/>
              </a:rPr>
              <a:t>-Importance of spaces: MP6: Attend to Precision</a:t>
            </a:r>
          </a:p>
          <a:p>
            <a:r>
              <a:rPr lang="en-US" altLang="en-US" baseline="0" dirty="0">
                <a:latin typeface="Arial" charset="0"/>
                <a:ea typeface="ＭＳ Ｐゴシック" charset="-128"/>
              </a:rPr>
              <a:t>-Model the ‘spider’ crawling through the circle, up to the top, down through the domain, and out through the side of circle.</a:t>
            </a:r>
          </a:p>
          <a:p>
            <a:pPr marL="171450" indent="-171450">
              <a:buFontTx/>
              <a:buChar char="-"/>
            </a:pPr>
            <a:r>
              <a:rPr lang="en-US" altLang="en-US" baseline="0" dirty="0">
                <a:latin typeface="Arial" charset="0"/>
                <a:ea typeface="ＭＳ Ｐゴシック" charset="-128"/>
              </a:rPr>
              <a:t>Do Circle of </a:t>
            </a:r>
            <a:r>
              <a:rPr lang="en-US" altLang="en-US" baseline="0" dirty="0" err="1">
                <a:latin typeface="Arial" charset="0"/>
                <a:ea typeface="ＭＳ Ｐゴシック" charset="-128"/>
              </a:rPr>
              <a:t>Eval</a:t>
            </a:r>
            <a:r>
              <a:rPr lang="en-US" altLang="en-US" baseline="0" dirty="0">
                <a:latin typeface="Arial" charset="0"/>
                <a:ea typeface="ＭＳ Ｐゴシック" charset="-128"/>
              </a:rPr>
              <a:t> practice on p. 5 or place </a:t>
            </a:r>
            <a:r>
              <a:rPr lang="en-US" altLang="en-US" baseline="0" dirty="0" err="1">
                <a:latin typeface="Arial" charset="0"/>
                <a:ea typeface="ＭＳ Ｐゴシック" charset="-128"/>
              </a:rPr>
              <a:t>CoE’s</a:t>
            </a:r>
            <a:r>
              <a:rPr lang="en-US" altLang="en-US" baseline="0" dirty="0">
                <a:latin typeface="Arial" charset="0"/>
                <a:ea typeface="ＭＳ Ｐゴシック" charset="-128"/>
              </a:rPr>
              <a:t> around the room on whiteboards.</a:t>
            </a:r>
          </a:p>
          <a:p>
            <a:pPr marL="171450" indent="-171450">
              <a:buFontTx/>
              <a:buChar char="-"/>
            </a:pPr>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r>
              <a:rPr lang="en-US" altLang="en-US" dirty="0">
                <a:latin typeface="Arial" charset="0"/>
                <a:ea typeface="ＭＳ Ｐゴシック" charset="-128"/>
              </a:rPr>
              <a:t>-Order</a:t>
            </a:r>
            <a:r>
              <a:rPr lang="en-US" altLang="en-US" baseline="0" dirty="0">
                <a:latin typeface="Arial" charset="0"/>
                <a:ea typeface="ＭＳ Ｐゴシック" charset="-128"/>
              </a:rPr>
              <a:t> of Operations</a:t>
            </a:r>
          </a:p>
          <a:p>
            <a:r>
              <a:rPr lang="en-US" altLang="en-US" baseline="0" dirty="0">
                <a:latin typeface="Arial" charset="0"/>
                <a:ea typeface="ＭＳ Ｐゴシック" charset="-128"/>
              </a:rPr>
              <a:t>-Composition of Functions</a:t>
            </a:r>
          </a:p>
          <a:p>
            <a:r>
              <a:rPr lang="en-US" altLang="en-US" baseline="0" dirty="0">
                <a:latin typeface="Arial" charset="0"/>
                <a:ea typeface="ＭＳ Ｐゴシック" charset="-128"/>
              </a:rPr>
              <a:t>-Domain/Range</a:t>
            </a:r>
          </a:p>
          <a:p>
            <a:r>
              <a:rPr lang="en-US" altLang="en-US" baseline="0" dirty="0">
                <a:latin typeface="Arial" charset="0"/>
                <a:ea typeface="ＭＳ Ｐゴシック" charset="-128"/>
              </a:rPr>
              <a:t>-Functions</a:t>
            </a:r>
          </a:p>
          <a:p>
            <a:r>
              <a:rPr lang="en-US" altLang="en-US" baseline="0" dirty="0">
                <a:latin typeface="Arial" charset="0"/>
                <a:ea typeface="ＭＳ Ｐゴシック" charset="-128"/>
              </a:rPr>
              <a:t>-Math Practice #7: Seeing Structure in Expressions</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ORDER OF OPERATIONS IS A LITERACY SKILL- NOT A COMPUTATIONAL SKILL</a:t>
            </a:r>
            <a:endParaRPr lang="en-US" b="0"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Q: How many of you spend hours teaching (or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reteaching</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the order of operations? We have: circles of evaluation!</a:t>
            </a:r>
          </a:p>
          <a:p>
            <a:pPr rtl="0" fontAlgn="base"/>
            <a:r>
              <a:rPr lang="en-US" dirty="0"/>
              <a:t>Circles of Evaluation</a:t>
            </a:r>
            <a:r>
              <a:rPr lang="en-US" baseline="0" dirty="0"/>
              <a:t> are Sentence Diagramming</a:t>
            </a:r>
          </a:p>
          <a:p>
            <a:pPr rtl="0" fontAlgn="base"/>
            <a:br>
              <a:rPr lang="en-US" dirty="0"/>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Q: How do spaces work in Racket code? </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 Must have at least one space (but more are allowed) where not having space would change the expression. No space needed to separate parenthesis from other expressions. (*Note - If the adding/omitting the space changes an argument, (i.e. (-4 3) vs. (- 4 3)), it matters)</a:t>
            </a:r>
          </a:p>
          <a:p>
            <a:pPr rtl="0"/>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 you start drawing from inside-out or outside-in? </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 Each is OK, sometimes one is easier than the other. Gender bias: girls outside-in, neat, make small to fit. Boys: inside-out, willing to take up space.</a:t>
            </a:r>
            <a:endParaRPr lang="en-US" b="0" dirty="0">
              <a:effectLst/>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Q: How could you help a struggling student convert a multi-step math expression to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CoE</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 If there are three operations (better: “functions”), you’ll need three circles. Try circling in the math expression what should be solved first, second, etc.  You’ll begin modelling the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CoE</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endParaRPr lang="en-US" b="0" dirty="0">
              <a:effectLst/>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Think about our assessments of order of operations: Traditionally uses computation (which can give false positives and false negatives; maybe the student doesn’t know how to calculate the operation but does know what the order is). But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CoE</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is not a computational skill, it’s a literacy skill.</a:t>
            </a:r>
          </a:p>
          <a:p>
            <a:endParaRPr lang="en-US" b="0" dirty="0">
              <a:effectLst/>
            </a:endParaRPr>
          </a:p>
          <a:p>
            <a:endParaRPr lang="en-US" b="0"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PURPOSEFUL MISTAKES</a:t>
            </a:r>
          </a:p>
          <a:p>
            <a:r>
              <a:rPr lang="en-US" b="0" dirty="0">
                <a:effectLst/>
              </a:rPr>
              <a:t>Change order of Inputs in Circle?</a:t>
            </a:r>
          </a:p>
          <a:p>
            <a:r>
              <a:rPr lang="en-US" b="0" dirty="0">
                <a:effectLst/>
              </a:rPr>
              <a:t>Typing Code as “ 8 -10”</a:t>
            </a:r>
          </a:p>
          <a:p>
            <a:br>
              <a:rPr lang="en-US" b="0" dirty="0">
                <a:effectLst/>
              </a:rPr>
            </a:b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32</a:t>
            </a:fld>
            <a:endParaRPr lang="en-US" altLang="en-US"/>
          </a:p>
        </p:txBody>
      </p:sp>
    </p:spTree>
    <p:extLst>
      <p:ext uri="{BB962C8B-B14F-4D97-AF65-F5344CB8AC3E}">
        <p14:creationId xmlns:p14="http://schemas.microsoft.com/office/powerpoint/2010/main" val="975455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F26BFD4-70AC-4C48-8FD0-11F92F1B22B4}" type="slidenum">
              <a:rPr lang="en-US" altLang="en-US" sz="1200"/>
              <a:pPr/>
              <a:t>33</a:t>
            </a:fld>
            <a:endParaRPr lang="en-US" alt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u="sng"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r>
              <a:rPr lang="en-US" altLang="en-US" dirty="0">
                <a:latin typeface="Arial" charset="0"/>
                <a:ea typeface="ＭＳ Ｐゴシック"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How can you assess whether kids understand evaluating expressions?</a:t>
            </a:r>
            <a:endParaRPr lang="en-US" b="0" dirty="0">
              <a:effectLst/>
            </a:endParaRPr>
          </a:p>
          <a:p>
            <a:r>
              <a:rPr lang="en-US" altLang="en-US" dirty="0">
                <a:latin typeface="Arial" charset="0"/>
                <a:ea typeface="ＭＳ Ｐゴシック" charset="-128"/>
              </a:rPr>
              <a:t>-Review</a:t>
            </a:r>
            <a:r>
              <a:rPr lang="en-US" altLang="en-US" baseline="0" dirty="0">
                <a:latin typeface="Arial" charset="0"/>
                <a:ea typeface="ＭＳ Ｐゴシック" charset="-128"/>
              </a:rPr>
              <a:t> Circles of Evaluation w/ Circles </a:t>
            </a:r>
            <a:r>
              <a:rPr lang="en-US" altLang="en-US" baseline="0" dirty="0" err="1">
                <a:latin typeface="Arial" charset="0"/>
                <a:ea typeface="ＭＳ Ｐゴシック" charset="-128"/>
              </a:rPr>
              <a:t>Triathalon</a:t>
            </a:r>
            <a:r>
              <a:rPr lang="en-US" altLang="en-US" baseline="0" dirty="0">
                <a:latin typeface="Arial" charset="0"/>
                <a:ea typeface="ＭＳ Ｐゴシック" charset="-128"/>
              </a:rPr>
              <a:t> </a:t>
            </a:r>
            <a:r>
              <a:rPr lang="mr-IN" altLang="en-US" baseline="0" dirty="0">
                <a:latin typeface="Arial" charset="0"/>
                <a:ea typeface="ＭＳ Ｐゴシック" charset="-128"/>
              </a:rPr>
              <a:t>–</a:t>
            </a:r>
            <a:r>
              <a:rPr lang="en-US" altLang="en-US" baseline="0" dirty="0">
                <a:latin typeface="Arial" charset="0"/>
                <a:ea typeface="ＭＳ Ｐゴシック" charset="-128"/>
              </a:rPr>
              <a:t> 30 second rounds</a:t>
            </a:r>
          </a:p>
          <a:p>
            <a:r>
              <a:rPr lang="en-US" altLang="en-US" baseline="0" dirty="0">
                <a:latin typeface="Arial" charset="0"/>
                <a:ea typeface="ＭＳ Ｐゴシック"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 Circles First(Cover Racket Code)</a:t>
            </a:r>
            <a:endParaRPr lang="en-US" altLang="en-US" baseline="0" dirty="0">
              <a:latin typeface="Arial" charset="0"/>
              <a:ea typeface="ＭＳ Ｐゴシック" charset="-128"/>
            </a:endParaRPr>
          </a:p>
          <a:p>
            <a:pPr rtl="0"/>
            <a:r>
              <a:rPr lang="en-US" altLang="en-US" baseline="0" dirty="0">
                <a:latin typeface="Arial" charset="0"/>
                <a:ea typeface="ＭＳ Ｐゴシック" charset="-128"/>
              </a:rPr>
              <a:t>-Ask Teachers to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switch from inside out to outside in and</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vice versa</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-comment on structure of math rather than the answer</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“Order of Operations is a literacy skill, not a computational skill”</a:t>
            </a:r>
            <a:endParaRPr lang="en-US" b="0" dirty="0">
              <a:effectLst/>
            </a:endParaRPr>
          </a:p>
          <a:p>
            <a:r>
              <a:rPr lang="en-US" dirty="0"/>
              <a:t>-Point out difference</a:t>
            </a:r>
            <a:r>
              <a:rPr lang="en-US" baseline="0" dirty="0"/>
              <a:t> between R1 and R2: Purposely ordered this way because symmetry made R1 easier.</a:t>
            </a:r>
            <a:br>
              <a:rPr lang="en-US" dirty="0"/>
            </a:br>
            <a:br>
              <a:rPr lang="en-US" dirty="0"/>
            </a:b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r>
              <a:rPr lang="en-US" altLang="en-US" dirty="0">
                <a:latin typeface="Arial" charset="0"/>
                <a:ea typeface="ＭＳ Ｐゴシック" charset="-128"/>
              </a:rPr>
              <a:t>-Order of Operations</a:t>
            </a:r>
          </a:p>
          <a:p>
            <a:r>
              <a:rPr lang="en-US" altLang="en-US" dirty="0">
                <a:latin typeface="Arial" charset="0"/>
                <a:ea typeface="ＭＳ Ｐゴシック" charset="-128"/>
              </a:rPr>
              <a:t>- Composition of Functions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if I’m a student that is struggling to get started on creating this circle.</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How could you help me to get started with a simpler task? [Take answers from teachers]</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We can start out by drawing the simplest circles we see (* 3 7) and (+ 1 2).</a:t>
            </a:r>
            <a:endParaRPr lang="en-US" b="0" dirty="0">
              <a:effectLst/>
            </a:endParaRPr>
          </a:p>
          <a:p>
            <a:pPr rtl="0"/>
            <a:br>
              <a:rPr lang="en-US" dirty="0"/>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Now, what function connects those two circles? Subtraction!</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We need one larger circle with a subtraction function to complete the entire expression.</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Can anyone tell me why the 3 is not in its own circle? [3 is not a function].</a:t>
            </a:r>
            <a:endParaRPr lang="en-US" b="0" dirty="0">
              <a:effectLst/>
            </a:endParaRPr>
          </a:p>
          <a:p>
            <a:endParaRPr lang="en-US" dirty="0"/>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 you guys think the order matters for a circle or Racket code for the expression 1 + 2 or 3 * 7? [Take answers]</a:t>
            </a:r>
            <a:br>
              <a:rPr lang="en-US" b="0" dirty="0">
                <a:effectLst/>
              </a:rPr>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If I was a stickler, I wouldn’t accept (+ 2 1) or (* 7 3). Even if the answers are the same, we want to focus on the process, not the answer. This exercise allows us to test if students understand the structure of the math, not just if they’re able to get the right answer. By stressing vocabulary like “function” instead of “operation” we are getting students to think about arithmetic operations as functions and order of operations as function composition - exactly what they are!</a:t>
            </a:r>
            <a:endParaRPr lang="en-US" b="0" dirty="0">
              <a:effectLst/>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PURPOSEFUL MISTAKES</a:t>
            </a:r>
          </a:p>
          <a:p>
            <a:r>
              <a:rPr lang="en-US" b="0" dirty="0">
                <a:effectLst/>
              </a:rPr>
              <a:t>Change order of Inputs in Circle?</a:t>
            </a:r>
          </a:p>
          <a:p>
            <a:r>
              <a:rPr lang="en-US" b="0" dirty="0">
                <a:effectLst/>
              </a:rPr>
              <a:t>Typing Code as “ 8 -10”</a:t>
            </a: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34</a:t>
            </a:fld>
            <a:endParaRPr lang="en-US" altLang="en-US"/>
          </a:p>
        </p:txBody>
      </p:sp>
    </p:spTree>
    <p:extLst>
      <p:ext uri="{BB962C8B-B14F-4D97-AF65-F5344CB8AC3E}">
        <p14:creationId xmlns:p14="http://schemas.microsoft.com/office/powerpoint/2010/main" val="587570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r>
              <a:rPr lang="en-US" altLang="en-US" dirty="0">
                <a:latin typeface="Arial" charset="0"/>
                <a:ea typeface="ＭＳ Ｐゴシック" charset="-128"/>
              </a:rPr>
              <a:t>-How</a:t>
            </a:r>
            <a:r>
              <a:rPr lang="en-US" altLang="en-US" baseline="0" dirty="0">
                <a:latin typeface="Arial" charset="0"/>
                <a:ea typeface="ＭＳ Ｐゴシック" charset="-128"/>
              </a:rPr>
              <a:t> many of you use Function machine to teach Functions?</a:t>
            </a:r>
          </a:p>
          <a:p>
            <a:r>
              <a:rPr lang="en-US" altLang="en-US" dirty="0">
                <a:latin typeface="Arial" charset="0"/>
                <a:ea typeface="ＭＳ Ｐゴシック" charset="-128"/>
              </a:rPr>
              <a:t>-Contracts are what programmers use to keep track of what’s coming</a:t>
            </a:r>
            <a:r>
              <a:rPr lang="en-US" altLang="en-US" baseline="0" dirty="0">
                <a:latin typeface="Arial" charset="0"/>
                <a:ea typeface="ＭＳ Ｐゴシック" charset="-128"/>
              </a:rPr>
              <a:t> in and out of functions?</a:t>
            </a:r>
          </a:p>
          <a:p>
            <a:pPr marL="171450" indent="-171450">
              <a:buFontTx/>
              <a:buChar char="-"/>
            </a:pPr>
            <a:r>
              <a:rPr lang="en-US" altLang="en-US" baseline="0" dirty="0">
                <a:latin typeface="Arial" charset="0"/>
                <a:ea typeface="ＭＳ Ｐゴシック" charset="-128"/>
              </a:rPr>
              <a:t>3 parts of a contract: Name: Domain -&gt; Range</a:t>
            </a:r>
          </a:p>
          <a:p>
            <a:pPr rtl="0"/>
            <a:r>
              <a:rPr lang="en-US" altLang="en-US" baseline="0" dirty="0">
                <a:latin typeface="Arial" charset="0"/>
                <a:ea typeface="ＭＳ Ｐゴシック" charset="-128"/>
              </a:rPr>
              <a:t>-T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he domain is the </a:t>
            </a:r>
            <a:r>
              <a:rPr lang="en-US" sz="1200" b="0" i="0" u="sng" kern="1200" dirty="0">
                <a:solidFill>
                  <a:schemeClr val="tx1"/>
                </a:solidFill>
                <a:effectLst/>
                <a:latin typeface="Arial" pitchFamily="-111" charset="0"/>
                <a:ea typeface="ＭＳ Ｐゴシック" pitchFamily="-111" charset="-128"/>
                <a:cs typeface="ＭＳ Ｐゴシック" pitchFamily="-111" charset="-128"/>
              </a:rPr>
              <a:t>type of thing that the function consumes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and the range is the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type of thing that the function produces.</a:t>
            </a:r>
            <a:endParaRPr lang="en-US" b="0" dirty="0">
              <a:effectLst/>
            </a:endParaRPr>
          </a:p>
          <a:p>
            <a:r>
              <a:rPr lang="en-US" dirty="0"/>
              <a:t>-Explain</a:t>
            </a:r>
            <a:r>
              <a:rPr lang="en-US" baseline="0" dirty="0"/>
              <a:t> the difference between types and examples</a:t>
            </a:r>
          </a:p>
          <a:p>
            <a:r>
              <a:rPr lang="en-US" baseline="0" dirty="0"/>
              <a:t>     Coffee is a type, Folgers is an example, Starbucks is an example.  Water is a type, Tap is an example, Filtered is an example, Evian is an example.</a:t>
            </a:r>
          </a:p>
          <a:p>
            <a:r>
              <a:rPr lang="en-US" baseline="0" dirty="0"/>
              <a:t>-Introduce teachers to the Contracts page on the back page of the workbook.</a:t>
            </a:r>
            <a:br>
              <a:rPr lang="en-US" dirty="0"/>
            </a:br>
            <a:r>
              <a:rPr lang="en-US" dirty="0"/>
              <a:t>-Every contract we learn</a:t>
            </a:r>
            <a:r>
              <a:rPr lang="en-US" baseline="0" dirty="0"/>
              <a:t> is written in the contracts page.</a:t>
            </a:r>
          </a:p>
          <a:p>
            <a:r>
              <a:rPr lang="en-US" altLang="en-US" dirty="0">
                <a:latin typeface="Arial" charset="0"/>
                <a:ea typeface="ＭＳ Ｐゴシック" charset="-128"/>
              </a:rPr>
              <a:t>-Write contracts for</a:t>
            </a:r>
            <a:r>
              <a:rPr lang="en-US" altLang="en-US" baseline="0" dirty="0">
                <a:latin typeface="Arial" charset="0"/>
                <a:ea typeface="ＭＳ Ｐゴシック" charset="-128"/>
              </a:rPr>
              <a:t> +, -, *, /, </a:t>
            </a:r>
            <a:r>
              <a:rPr lang="en-US" altLang="en-US" baseline="0" dirty="0" err="1">
                <a:latin typeface="Arial" charset="0"/>
                <a:ea typeface="ＭＳ Ｐゴシック" charset="-128"/>
              </a:rPr>
              <a:t>sqr</a:t>
            </a:r>
            <a:r>
              <a:rPr lang="en-US" altLang="en-US" baseline="0" dirty="0">
                <a:latin typeface="Arial" charset="0"/>
                <a:ea typeface="ＭＳ Ｐゴシック" charset="-128"/>
              </a:rPr>
              <a:t>, and </a:t>
            </a:r>
            <a:r>
              <a:rPr lang="en-US" altLang="en-US" baseline="0" dirty="0" err="1">
                <a:latin typeface="Arial" charset="0"/>
                <a:ea typeface="ＭＳ Ｐゴシック" charset="-128"/>
              </a:rPr>
              <a:t>sqrt</a:t>
            </a:r>
            <a:endParaRPr lang="en-US" altLang="en-US" baseline="0" dirty="0">
              <a:latin typeface="Arial" charset="0"/>
              <a:ea typeface="ＭＳ Ｐゴシック" charset="-128"/>
            </a:endParaRPr>
          </a:p>
          <a:p>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r>
              <a:rPr lang="en-US" altLang="en-US" dirty="0">
                <a:latin typeface="Arial" charset="0"/>
                <a:ea typeface="ＭＳ Ｐゴシック" charset="-128"/>
              </a:rPr>
              <a:t>-Domain</a:t>
            </a:r>
            <a:r>
              <a:rPr lang="en-US" altLang="en-US" baseline="0" dirty="0">
                <a:latin typeface="Arial" charset="0"/>
                <a:ea typeface="ＭＳ Ｐゴシック" charset="-128"/>
              </a:rPr>
              <a:t>/Range</a:t>
            </a:r>
          </a:p>
          <a:p>
            <a:r>
              <a:rPr lang="en-US" altLang="en-US" baseline="0" dirty="0">
                <a:latin typeface="Arial" charset="0"/>
                <a:ea typeface="ＭＳ Ｐゴシック" charset="-128"/>
              </a:rPr>
              <a:t>-Functions</a:t>
            </a:r>
          </a:p>
          <a:p>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Great, you guys are building up a huge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cheatsheet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to use for the rest of the workshop. But all of the functions that we’ve talked about so far only take in numbers - that’s kind of boring. Let’s learn about a new data type. (next slide)</a:t>
            </a:r>
          </a:p>
          <a:p>
            <a:endParaRPr lang="en-US" sz="1200" b="0" i="0" u="none" strike="noStrike" kern="1200" dirty="0">
              <a:solidFill>
                <a:schemeClr val="tx1"/>
              </a:solidFill>
              <a:effectLst/>
              <a:latin typeface="Arial" pitchFamily="-111" charset="0"/>
              <a:ea typeface="ＭＳ Ｐゴシック" pitchFamily="-111" charset="-128"/>
            </a:endParaRPr>
          </a:p>
          <a:p>
            <a:endParaRPr lang="en-US" sz="1200" b="0" i="0" u="none" strike="noStrike" kern="1200" dirty="0">
              <a:solidFill>
                <a:schemeClr val="tx1"/>
              </a:solidFill>
              <a:effectLst/>
              <a:latin typeface="Arial" pitchFamily="-111" charset="0"/>
              <a:ea typeface="ＭＳ Ｐゴシック"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PURPOSEFUL MISTAKES</a:t>
            </a:r>
          </a:p>
          <a:p>
            <a:endParaRPr lang="en-US" sz="1200" b="0" i="0" u="none" strike="noStrike" kern="1200" dirty="0">
              <a:solidFill>
                <a:schemeClr val="tx1"/>
              </a:solidFill>
              <a:effectLst/>
              <a:latin typeface="Arial" pitchFamily="-111" charset="0"/>
              <a:ea typeface="ＭＳ Ｐゴシック" pitchFamily="-111" charset="-128"/>
            </a:endParaRP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35</a:t>
            </a:fld>
            <a:endParaRPr lang="en-US" altLang="en-US"/>
          </a:p>
        </p:txBody>
      </p:sp>
    </p:spTree>
    <p:extLst>
      <p:ext uri="{BB962C8B-B14F-4D97-AF65-F5344CB8AC3E}">
        <p14:creationId xmlns:p14="http://schemas.microsoft.com/office/powerpoint/2010/main" val="1161063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r>
              <a:rPr lang="en-US" altLang="en-US" dirty="0">
                <a:latin typeface="Arial" charset="0"/>
                <a:ea typeface="ＭＳ Ｐゴシック" charset="-128"/>
              </a:rPr>
              <a:t>-Introduce new</a:t>
            </a:r>
            <a:r>
              <a:rPr lang="en-US" altLang="en-US" baseline="0" dirty="0">
                <a:latin typeface="Arial" charset="0"/>
                <a:ea typeface="ＭＳ Ｐゴシック" charset="-128"/>
              </a:rPr>
              <a:t> data types: String, Image</a:t>
            </a:r>
            <a:endParaRPr lang="en-US" altLang="en-US" dirty="0">
              <a:latin typeface="Arial" charset="0"/>
              <a:ea typeface="ＭＳ Ｐゴシック" charset="-128"/>
            </a:endParaRPr>
          </a:p>
          <a:p>
            <a:r>
              <a:rPr lang="en-US" altLang="en-US" dirty="0">
                <a:latin typeface="Arial" charset="0"/>
                <a:ea typeface="ＭＳ Ｐゴシック" charset="-128"/>
              </a:rPr>
              <a:t>-Anything in quotes is</a:t>
            </a:r>
            <a:r>
              <a:rPr lang="en-US" altLang="en-US" baseline="0" dirty="0">
                <a:latin typeface="Arial" charset="0"/>
                <a:ea typeface="ＭＳ Ｐゴシック" charset="-128"/>
              </a:rPr>
              <a:t> a string: “hello” “434”</a:t>
            </a:r>
          </a:p>
          <a:p>
            <a:r>
              <a:rPr lang="en-US" altLang="en-US" dirty="0">
                <a:latin typeface="Arial" charset="0"/>
                <a:ea typeface="ＭＳ Ｐゴシック" charset="-128"/>
              </a:rPr>
              <a:t>-</a:t>
            </a:r>
          </a:p>
          <a:p>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r>
              <a:rPr lang="en-US" altLang="en-US" dirty="0">
                <a:latin typeface="Arial" charset="0"/>
                <a:ea typeface="ＭＳ Ｐゴシック" charset="-128"/>
              </a:rPr>
              <a:t>Doman/Range</a:t>
            </a:r>
          </a:p>
          <a:p>
            <a:r>
              <a:rPr lang="en-US" altLang="en-US" dirty="0">
                <a:latin typeface="Arial" charset="0"/>
                <a:ea typeface="ＭＳ Ｐゴシック" charset="-128"/>
              </a:rPr>
              <a:t>Functions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r>
              <a:rPr lang="en-US" dirty="0"/>
              <a:t>Show the Circle</a:t>
            </a:r>
            <a:r>
              <a:rPr lang="en-US" baseline="0" dirty="0"/>
              <a:t> of </a:t>
            </a:r>
            <a:r>
              <a:rPr lang="en-US" baseline="0" dirty="0" err="1"/>
              <a:t>Evalution</a:t>
            </a:r>
            <a:r>
              <a:rPr lang="en-US" baseline="0" dirty="0"/>
              <a:t> for ”star”</a:t>
            </a:r>
            <a:endParaRPr lang="en-US" dirty="0"/>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is the name of the function? [Answers]</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How did you know? [Answers]</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is the domain of the function?</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How do you know? [Answers]</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do you think the range of this function is? [Answers]</a:t>
            </a:r>
            <a:endParaRPr lang="en-US" b="0" dirty="0">
              <a:effectLst/>
            </a:endParaRPr>
          </a:p>
          <a:p>
            <a:endParaRPr lang="en-US" dirty="0"/>
          </a:p>
          <a:p>
            <a:r>
              <a:rPr lang="en-US" dirty="0"/>
              <a:t>Let them</a:t>
            </a:r>
            <a:r>
              <a:rPr lang="en-US" baseline="0" dirty="0"/>
              <a:t> type that code into </a:t>
            </a:r>
            <a:r>
              <a:rPr lang="en-US" baseline="0" dirty="0" err="1"/>
              <a:t>WeScheme</a:t>
            </a:r>
            <a:r>
              <a:rPr lang="en-US" baseline="0" dirty="0"/>
              <a:t> to find out.</a:t>
            </a:r>
            <a:br>
              <a:rPr lang="en-US" dirty="0"/>
            </a:b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PURPOSEFUL MISTAKES</a:t>
            </a:r>
          </a:p>
          <a:p>
            <a:r>
              <a:rPr lang="en-US" dirty="0"/>
              <a:t>”3006” is a number</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36</a:t>
            </a:fld>
            <a:endParaRPr lang="en-US" altLang="en-US"/>
          </a:p>
        </p:txBody>
      </p:sp>
    </p:spTree>
    <p:extLst>
      <p:ext uri="{BB962C8B-B14F-4D97-AF65-F5344CB8AC3E}">
        <p14:creationId xmlns:p14="http://schemas.microsoft.com/office/powerpoint/2010/main" val="195745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pPr marL="171450" indent="-171450">
              <a:buFontTx/>
              <a:buChar char="-"/>
            </a:pPr>
            <a:r>
              <a:rPr lang="en-US" altLang="en-US" dirty="0">
                <a:latin typeface="Arial" charset="0"/>
                <a:ea typeface="ＭＳ Ｐゴシック" charset="-128"/>
              </a:rPr>
              <a:t>More Image Functions</a:t>
            </a:r>
          </a:p>
          <a:p>
            <a:pPr marL="171450" indent="-171450">
              <a:buFontTx/>
              <a:buChar char="-"/>
            </a:pPr>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-Domain/Range</a:t>
            </a:r>
          </a:p>
          <a:p>
            <a:r>
              <a:rPr lang="en-US" altLang="en-US" dirty="0">
                <a:latin typeface="Arial" charset="0"/>
                <a:ea typeface="ＭＳ Ｐゴシック" charset="-128"/>
              </a:rPr>
              <a:t>-Functions</a:t>
            </a:r>
          </a:p>
          <a:p>
            <a:r>
              <a:rPr lang="en-US" altLang="en-US" dirty="0">
                <a:latin typeface="Arial" charset="0"/>
                <a:ea typeface="ＭＳ Ｐゴシック" charset="-128"/>
              </a:rPr>
              <a:t>-Transformational</a:t>
            </a:r>
            <a:r>
              <a:rPr lang="en-US" altLang="en-US" baseline="0" dirty="0">
                <a:latin typeface="Arial" charset="0"/>
                <a:ea typeface="ＭＳ Ｐゴシック" charset="-128"/>
              </a:rPr>
              <a:t> Geometry</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br>
              <a:rPr lang="en-US" dirty="0"/>
            </a:b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37</a:t>
            </a:fld>
            <a:endParaRPr lang="en-US" altLang="en-US"/>
          </a:p>
        </p:txBody>
      </p:sp>
    </p:spTree>
    <p:extLst>
      <p:ext uri="{BB962C8B-B14F-4D97-AF65-F5344CB8AC3E}">
        <p14:creationId xmlns:p14="http://schemas.microsoft.com/office/powerpoint/2010/main" val="1696365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charset="0"/>
                <a:ea typeface="ＭＳ Ｐゴシック" charset="-128"/>
              </a:rPr>
              <a:t>KEY POINTS</a:t>
            </a:r>
          </a:p>
          <a:p>
            <a:pPr marL="171450" indent="-171450">
              <a:buFontTx/>
              <a:buChar char="-"/>
            </a:pPr>
            <a:r>
              <a:rPr lang="en-US" altLang="en-US" dirty="0">
                <a:latin typeface="Arial" charset="0"/>
                <a:ea typeface="ＭＳ Ｐゴシック" charset="-128"/>
              </a:rPr>
              <a:t>Importance</a:t>
            </a:r>
            <a:r>
              <a:rPr lang="en-US" altLang="en-US" baseline="0" dirty="0">
                <a:latin typeface="Arial" charset="0"/>
                <a:ea typeface="ＭＳ Ｐゴシック" charset="-128"/>
              </a:rPr>
              <a:t> of detailed Error messages</a:t>
            </a:r>
          </a:p>
          <a:p>
            <a:pPr marL="171450" indent="-171450">
              <a:buFontTx/>
              <a:buChar char="-"/>
            </a:pPr>
            <a:r>
              <a:rPr lang="en-US" altLang="en-US" baseline="0" dirty="0">
                <a:latin typeface="Arial" charset="0"/>
                <a:ea typeface="ＭＳ Ｐゴシック" charset="-128"/>
              </a:rPr>
              <a:t>Model making errors and troubleshooting</a:t>
            </a:r>
          </a:p>
          <a:p>
            <a:pPr marL="171450" indent="-171450">
              <a:buFontTx/>
              <a:buChar char="-"/>
            </a:pPr>
            <a:r>
              <a:rPr lang="en-US" altLang="en-US" baseline="0" dirty="0">
                <a:latin typeface="Arial" charset="0"/>
                <a:ea typeface="ＭＳ Ｐゴシック" charset="-128"/>
              </a:rPr>
              <a:t>Have volunteers read error messages </a:t>
            </a:r>
            <a:r>
              <a:rPr lang="en-US" altLang="en-US" baseline="0" dirty="0" err="1">
                <a:latin typeface="Arial" charset="0"/>
                <a:ea typeface="ＭＳ Ｐゴシック" charset="-128"/>
              </a:rPr>
              <a:t>outloud</a:t>
            </a:r>
            <a:r>
              <a:rPr lang="en-US" altLang="en-US" baseline="0" dirty="0">
                <a:latin typeface="Arial" charset="0"/>
                <a:ea typeface="ＭＳ Ｐゴシック" charset="-128"/>
              </a:rPr>
              <a:t>.</a:t>
            </a:r>
          </a:p>
          <a:p>
            <a:pPr marL="171450" indent="-171450">
              <a:buFontTx/>
              <a:buChar char="-"/>
            </a:pPr>
            <a:r>
              <a:rPr lang="en-US" altLang="en-US" baseline="0" dirty="0">
                <a:latin typeface="Arial" charset="0"/>
                <a:ea typeface="ＭＳ Ｐゴシック" charset="-128"/>
              </a:rPr>
              <a:t>Challenge: Remember the star?</a:t>
            </a:r>
          </a:p>
          <a:p>
            <a:pPr marL="171450" indent="-171450">
              <a:buFontTx/>
              <a:buChar char="-"/>
            </a:pPr>
            <a:r>
              <a:rPr lang="en-US" altLang="en-US" baseline="0" dirty="0">
                <a:latin typeface="Arial" charset="0"/>
                <a:ea typeface="ＭＳ Ｐゴシック" charset="-128"/>
              </a:rPr>
              <a:t>             Make the same star but rotate it by 45 degrees</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happens if we use a function incorrectly.</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if I type in “(circle 50 “blue” “solid”)?</a:t>
            </a:r>
            <a:endParaRPr lang="en-US" b="0" dirty="0">
              <a:effectLst/>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PURPOSEFUL MISTAKES</a:t>
            </a:r>
          </a:p>
          <a:p>
            <a:r>
              <a:rPr lang="en-US" dirty="0"/>
              <a:t>Good opportunity to highlight a really good error</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38</a:t>
            </a:fld>
            <a:endParaRPr lang="en-US" altLang="en-US"/>
          </a:p>
        </p:txBody>
      </p:sp>
    </p:spTree>
    <p:extLst>
      <p:ext uri="{BB962C8B-B14F-4D97-AF65-F5344CB8AC3E}">
        <p14:creationId xmlns:p14="http://schemas.microsoft.com/office/powerpoint/2010/main" val="822649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39</a:t>
            </a:fld>
            <a:endParaRPr lang="en-US" altLang="en-US"/>
          </a:p>
        </p:txBody>
      </p:sp>
    </p:spTree>
    <p:extLst>
      <p:ext uri="{BB962C8B-B14F-4D97-AF65-F5344CB8AC3E}">
        <p14:creationId xmlns:p14="http://schemas.microsoft.com/office/powerpoint/2010/main" val="764931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r>
              <a:rPr lang="en-US" altLang="en-US" dirty="0">
                <a:latin typeface="Arial" charset="0"/>
                <a:ea typeface="ＭＳ Ｐゴシック" charset="-128"/>
              </a:rPr>
              <a:t>-introduce bitmap/</a:t>
            </a:r>
            <a:r>
              <a:rPr lang="en-US" altLang="en-US" dirty="0" err="1">
                <a:latin typeface="Arial" charset="0"/>
                <a:ea typeface="ＭＳ Ｐゴシック" charset="-128"/>
              </a:rPr>
              <a:t>url</a:t>
            </a:r>
            <a:r>
              <a:rPr lang="en-US" altLang="en-US" dirty="0">
                <a:latin typeface="Arial" charset="0"/>
                <a:ea typeface="ＭＳ Ｐゴシック" charset="-128"/>
              </a:rPr>
              <a:t>: String  -&gt; Image</a:t>
            </a:r>
          </a:p>
          <a:p>
            <a:r>
              <a:rPr lang="en-US" altLang="en-US" dirty="0">
                <a:latin typeface="Arial" charset="0"/>
                <a:ea typeface="ＭＳ Ｐゴシック" charset="-128"/>
              </a:rPr>
              <a:t>-model</a:t>
            </a:r>
            <a:r>
              <a:rPr lang="en-US" altLang="en-US" baseline="0" dirty="0">
                <a:latin typeface="Arial" charset="0"/>
                <a:ea typeface="ＭＳ Ｐゴシック" charset="-128"/>
              </a:rPr>
              <a:t> how to find a transparent image</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You want to make sure your URL is just of the image, not of the entire web page.</a:t>
            </a: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40</a:t>
            </a:fld>
            <a:endParaRPr lang="en-US" altLang="en-US"/>
          </a:p>
        </p:txBody>
      </p:sp>
    </p:spTree>
    <p:extLst>
      <p:ext uri="{BB962C8B-B14F-4D97-AF65-F5344CB8AC3E}">
        <p14:creationId xmlns:p14="http://schemas.microsoft.com/office/powerpoint/2010/main" val="136198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CEBDCE7-3D62-FC46-820F-6218BF50EA02}" type="slidenum">
              <a:rPr lang="en-US" altLang="en-US" sz="1200"/>
              <a:pPr/>
              <a:t>5</a:t>
            </a:fld>
            <a:endParaRPr lang="en-US" alt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87CD16B-BF04-1447-BA21-73373D2CF642}" type="slidenum">
              <a:rPr lang="en-US" altLang="en-US" sz="1200"/>
              <a:pPr/>
              <a:t>41</a:t>
            </a:fld>
            <a:endParaRPr lang="en-US" alt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42</a:t>
            </a:fld>
            <a:endParaRPr lang="en-US" altLang="en-US"/>
          </a:p>
        </p:txBody>
      </p:sp>
    </p:spTree>
    <p:extLst>
      <p:ext uri="{BB962C8B-B14F-4D97-AF65-F5344CB8AC3E}">
        <p14:creationId xmlns:p14="http://schemas.microsoft.com/office/powerpoint/2010/main" val="897954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Data Types on Board</a:t>
            </a:r>
          </a:p>
          <a:p>
            <a:r>
              <a:rPr lang="en-US" dirty="0"/>
              <a:t>Number</a:t>
            </a:r>
          </a:p>
          <a:p>
            <a:r>
              <a:rPr lang="en-US" dirty="0"/>
              <a:t>String</a:t>
            </a:r>
          </a:p>
          <a:p>
            <a:r>
              <a:rPr lang="en-US" dirty="0"/>
              <a:t>Image</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43</a:t>
            </a:fld>
            <a:endParaRPr lang="en-US" altLang="en-US"/>
          </a:p>
        </p:txBody>
      </p:sp>
    </p:spTree>
    <p:extLst>
      <p:ext uri="{BB962C8B-B14F-4D97-AF65-F5344CB8AC3E}">
        <p14:creationId xmlns:p14="http://schemas.microsoft.com/office/powerpoint/2010/main" val="24872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 </a:t>
            </a:r>
          </a:p>
          <a:p>
            <a:r>
              <a:rPr lang="en-US" altLang="en-US" dirty="0">
                <a:latin typeface="Arial" charset="0"/>
                <a:ea typeface="ＭＳ Ｐゴシック" charset="-128"/>
              </a:rPr>
              <a:t>-how do I make a green triangle?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latin typeface="Arial" charset="0"/>
                <a:ea typeface="ＭＳ Ｐゴシック" charset="-128"/>
              </a:rPr>
              <a:t>-Introduce word problem</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-role</a:t>
            </a:r>
            <a:r>
              <a:rPr lang="en-US" altLang="en-US" baseline="0" dirty="0">
                <a:latin typeface="Arial" charset="0"/>
                <a:ea typeface="ＭＳ Ｐゴシック" charset="-128"/>
              </a:rPr>
              <a:t> play &amp; trial run.. ”</a:t>
            </a:r>
            <a:r>
              <a:rPr lang="en-US" altLang="en-US" baseline="0" dirty="0" err="1">
                <a:latin typeface="Arial" charset="0"/>
                <a:ea typeface="ＭＳ Ｐゴシック" charset="-128"/>
              </a:rPr>
              <a:t>gt</a:t>
            </a:r>
            <a:r>
              <a:rPr lang="en-US" altLang="en-US" baseline="0" dirty="0">
                <a:latin typeface="Arial" charset="0"/>
                <a:ea typeface="ＭＳ Ｐゴシック" charset="-128"/>
              </a:rPr>
              <a:t> 50 -&gt;</a:t>
            </a:r>
          </a:p>
          <a:p>
            <a:r>
              <a:rPr lang="en-US" altLang="en-US" baseline="0" dirty="0">
                <a:latin typeface="Arial" charset="0"/>
                <a:ea typeface="ＭＳ Ｐゴシック" charset="-128"/>
              </a:rPr>
              <a:t>-role play AFTER “I love green triangles” and BEFORE word problem</a:t>
            </a:r>
          </a:p>
          <a:p>
            <a:r>
              <a:rPr lang="en-US" altLang="en-US" dirty="0">
                <a:latin typeface="Arial" charset="0"/>
                <a:ea typeface="ＭＳ Ｐゴシック" charset="-128"/>
              </a:rPr>
              <a:t>MATH CONNECTIONS:</a:t>
            </a:r>
          </a:p>
          <a:p>
            <a:r>
              <a:rPr lang="en-US" altLang="en-US" dirty="0">
                <a:latin typeface="Arial" charset="0"/>
                <a:ea typeface="ＭＳ Ｐゴシック" charset="-128"/>
              </a:rPr>
              <a:t>-find</a:t>
            </a:r>
            <a:r>
              <a:rPr lang="en-US" altLang="en-US" baseline="0" dirty="0">
                <a:latin typeface="Arial" charset="0"/>
                <a:ea typeface="ＭＳ Ｐゴシック" charset="-128"/>
              </a:rPr>
              <a:t> the pattern of word problem?</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altLang="en-US" baseline="0" dirty="0">
                <a:latin typeface="Arial" charset="0"/>
                <a:ea typeface="ＭＳ Ｐゴシック" charset="-128"/>
              </a:rPr>
              <a:t>“What was his(</a:t>
            </a:r>
            <a:r>
              <a:rPr lang="en-US" altLang="en-US" baseline="0" dirty="0" err="1">
                <a:latin typeface="Arial" charset="0"/>
                <a:ea typeface="ＭＳ Ｐゴシック" charset="-128"/>
              </a:rPr>
              <a:t>gt’s</a:t>
            </a:r>
            <a:r>
              <a:rPr lang="en-US" altLang="en-US" baseline="0" dirty="0">
                <a:latin typeface="Arial" charset="0"/>
                <a:ea typeface="ＭＳ Ｐゴシック" charset="-128"/>
              </a:rPr>
              <a:t>) contract?”</a:t>
            </a:r>
          </a:p>
          <a:p>
            <a:r>
              <a:rPr lang="en-US" altLang="en-US" baseline="0" dirty="0">
                <a:latin typeface="Arial" charset="0"/>
                <a:ea typeface="ＭＳ Ｐゴシック" charset="-128"/>
              </a:rPr>
              <a:t>“When do you just accept JUST the answer in math class?”</a:t>
            </a:r>
          </a:p>
          <a:p>
            <a:r>
              <a:rPr lang="en-US" altLang="en-US" baseline="0" dirty="0">
                <a:latin typeface="Arial" charset="0"/>
                <a:ea typeface="ＭＳ Ｐゴシック" charset="-128"/>
              </a:rPr>
              <a:t>For definition -“Copy what stays the same &amp; label everything else”</a:t>
            </a:r>
          </a:p>
          <a:p>
            <a:r>
              <a:rPr lang="en-US" altLang="en-US" baseline="0" dirty="0">
                <a:latin typeface="Arial" charset="0"/>
                <a:ea typeface="ＭＳ Ｐゴシック" charset="-128"/>
              </a:rPr>
              <a:t>“So The Computer Can Check It For You”</a:t>
            </a:r>
          </a:p>
          <a:p>
            <a:r>
              <a:rPr lang="en-US" altLang="en-US" baseline="0" dirty="0">
                <a:latin typeface="Arial" charset="0"/>
                <a:ea typeface="ＭＳ Ｐゴシック" charset="-128"/>
              </a:rPr>
              <a:t>“Many think that the define is the HARDEST </a:t>
            </a:r>
            <a:r>
              <a:rPr lang="en-US" altLang="en-US" baseline="0" dirty="0" err="1">
                <a:latin typeface="Arial" charset="0"/>
                <a:ea typeface="ＭＳ Ｐゴシック" charset="-128"/>
              </a:rPr>
              <a:t>part..it’s</a:t>
            </a:r>
            <a:r>
              <a:rPr lang="en-US" altLang="en-US" baseline="0" dirty="0">
                <a:latin typeface="Arial" charset="0"/>
                <a:ea typeface="ＭＳ Ｐゴシック" charset="-128"/>
              </a:rPr>
              <a:t> not.</a:t>
            </a:r>
          </a:p>
          <a:p>
            <a:endParaRPr lang="en-US" altLang="en-US" dirty="0">
              <a:latin typeface="Arial" charset="0"/>
              <a:ea typeface="ＭＳ Ｐゴシック" charset="-128"/>
            </a:endParaRP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95A7C75-5381-8647-B251-9D54DEDF0223}" type="slidenum">
              <a:rPr lang="en-US" altLang="en-US" sz="1200"/>
              <a:pPr/>
              <a:t>44</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Examples -&gt;Show Your</a:t>
            </a:r>
            <a:r>
              <a:rPr lang="en-US" altLang="en-US" baseline="0" dirty="0">
                <a:latin typeface="Arial" charset="0"/>
                <a:ea typeface="ＭＳ Ｐゴシック" charset="-128"/>
              </a:rPr>
              <a:t> Work</a:t>
            </a:r>
            <a:r>
              <a:rPr lang="en-US" altLang="en-US" dirty="0">
                <a:latin typeface="Arial" charset="0"/>
                <a:ea typeface="ＭＳ Ｐゴシック" charset="-128"/>
              </a:rPr>
              <a:t>!</a:t>
            </a:r>
          </a:p>
          <a:p>
            <a:r>
              <a:rPr lang="en-US" altLang="en-US" dirty="0" err="1">
                <a:latin typeface="Arial" charset="0"/>
                <a:ea typeface="ＭＳ Ｐゴシック" charset="-128"/>
              </a:rPr>
              <a:t>gt</a:t>
            </a:r>
            <a:r>
              <a:rPr lang="en-US" altLang="en-US" baseline="0" dirty="0">
                <a:latin typeface="Arial" charset="0"/>
                <a:ea typeface="ＭＳ Ｐゴシック" charset="-128"/>
              </a:rPr>
              <a:t> by itself is just </a:t>
            </a:r>
            <a:r>
              <a:rPr lang="en-US" altLang="en-US" dirty="0">
                <a:latin typeface="Arial" charset="0"/>
                <a:ea typeface="ＭＳ Ｐゴシック" charset="-128"/>
              </a:rPr>
              <a:t>f(x)</a:t>
            </a:r>
            <a:r>
              <a:rPr lang="en-US" altLang="en-US" baseline="0" dirty="0">
                <a:latin typeface="Arial" charset="0"/>
                <a:ea typeface="ＭＳ Ｐゴシック" charset="-128"/>
              </a:rPr>
              <a:t> = 3x-2 </a:t>
            </a:r>
            <a:endParaRPr lang="en-US" altLang="en-US" dirty="0">
              <a:latin typeface="Arial" charset="0"/>
              <a:ea typeface="ＭＳ Ｐゴシック" charset="-128"/>
            </a:endParaRPr>
          </a:p>
          <a:p>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altLang="en-US" baseline="0" dirty="0">
                <a:latin typeface="Arial" charset="0"/>
                <a:ea typeface="ＭＳ Ｐゴシック" charset="-128"/>
              </a:rPr>
              <a:t>“What was his(</a:t>
            </a:r>
            <a:r>
              <a:rPr lang="en-US" altLang="en-US" baseline="0" dirty="0" err="1">
                <a:latin typeface="Arial" charset="0"/>
                <a:ea typeface="ＭＳ Ｐゴシック" charset="-128"/>
              </a:rPr>
              <a:t>bc’s</a:t>
            </a:r>
            <a:r>
              <a:rPr lang="en-US" altLang="en-US" baseline="0" dirty="0">
                <a:latin typeface="Arial" charset="0"/>
                <a:ea typeface="ＭＳ Ｐゴシック" charset="-128"/>
              </a:rPr>
              <a:t>) contract?”</a:t>
            </a:r>
          </a:p>
          <a:p>
            <a:r>
              <a:rPr lang="en-US" altLang="en-US" baseline="0" dirty="0">
                <a:latin typeface="Arial" charset="0"/>
                <a:ea typeface="ＭＳ Ｐゴシック" charset="-128"/>
              </a:rPr>
              <a:t>“When do you just accept JUST the answer in math class?”</a:t>
            </a:r>
          </a:p>
          <a:p>
            <a:r>
              <a:rPr lang="en-US" altLang="en-US" baseline="0" dirty="0">
                <a:latin typeface="Arial" charset="0"/>
                <a:ea typeface="ＭＳ Ｐゴシック" charset="-128"/>
              </a:rPr>
              <a:t>For definition -“Copy what stays the same &amp; label everything else”</a:t>
            </a:r>
          </a:p>
          <a:p>
            <a:r>
              <a:rPr lang="en-US" altLang="en-US" baseline="0" dirty="0">
                <a:latin typeface="Arial" charset="0"/>
                <a:ea typeface="ＭＳ Ｐゴシック" charset="-128"/>
              </a:rPr>
              <a:t>“So The Computer Can Check It For You”</a:t>
            </a:r>
          </a:p>
          <a:p>
            <a:r>
              <a:rPr lang="en-US" altLang="en-US" baseline="0" dirty="0">
                <a:latin typeface="Arial" charset="0"/>
                <a:ea typeface="ＭＳ Ｐゴシック" charset="-128"/>
              </a:rPr>
              <a:t>“Many think that the define is the HARDEST </a:t>
            </a:r>
            <a:r>
              <a:rPr lang="en-US" altLang="en-US" baseline="0" dirty="0" err="1">
                <a:latin typeface="Arial" charset="0"/>
                <a:ea typeface="ＭＳ Ｐゴシック" charset="-128"/>
              </a:rPr>
              <a:t>part..it’s</a:t>
            </a:r>
            <a:r>
              <a:rPr lang="en-US" altLang="en-US" baseline="0" dirty="0">
                <a:latin typeface="Arial" charset="0"/>
                <a:ea typeface="ＭＳ Ｐゴシック" charset="-128"/>
              </a:rPr>
              <a:t> not.</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45</a:t>
            </a:fld>
            <a:endParaRPr lang="en-US" altLang="en-US"/>
          </a:p>
        </p:txBody>
      </p:sp>
    </p:spTree>
    <p:extLst>
      <p:ext uri="{BB962C8B-B14F-4D97-AF65-F5344CB8AC3E}">
        <p14:creationId xmlns:p14="http://schemas.microsoft.com/office/powerpoint/2010/main" val="1083637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r>
              <a:rPr lang="en-US" altLang="en-US" dirty="0">
                <a:latin typeface="Arial" charset="0"/>
                <a:ea typeface="ＭＳ Ｐゴシック" charset="-128"/>
              </a:rPr>
              <a:t>-Ask</a:t>
            </a:r>
            <a:r>
              <a:rPr lang="en-US" altLang="en-US" baseline="0" dirty="0">
                <a:latin typeface="Arial" charset="0"/>
                <a:ea typeface="ＭＳ Ｐゴシック" charset="-128"/>
              </a:rPr>
              <a:t> teachers to tell you what to copy into the ‘Definitions’ pane</a:t>
            </a:r>
          </a:p>
          <a:p>
            <a:pPr marL="171450" indent="-171450">
              <a:buFontTx/>
              <a:buChar char="-"/>
            </a:pPr>
            <a:r>
              <a:rPr lang="en-US" altLang="en-US" baseline="0" dirty="0">
                <a:latin typeface="Arial" charset="0"/>
                <a:ea typeface="ＭＳ Ｐゴシック" charset="-128"/>
              </a:rPr>
              <a:t>Be literal..  Make them be precise.</a:t>
            </a:r>
          </a:p>
          <a:p>
            <a:pPr marL="171450" indent="-171450">
              <a:buFontTx/>
              <a:buChar char="-"/>
            </a:pPr>
            <a:r>
              <a:rPr lang="en-US" altLang="en-US" baseline="0" dirty="0">
                <a:latin typeface="Arial" charset="0"/>
                <a:ea typeface="ＭＳ Ｐゴシック" charset="-128"/>
              </a:rPr>
              <a:t>Showing examples is key</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 </a:t>
            </a:r>
          </a:p>
          <a:p>
            <a:r>
              <a:rPr lang="en-US" altLang="en-US" dirty="0">
                <a:latin typeface="Arial" charset="0"/>
                <a:ea typeface="ＭＳ Ｐゴシック" charset="-128"/>
              </a:rPr>
              <a:t>Examples -&gt;Show Your</a:t>
            </a:r>
            <a:r>
              <a:rPr lang="en-US" altLang="en-US" baseline="0" dirty="0">
                <a:latin typeface="Arial" charset="0"/>
                <a:ea typeface="ＭＳ Ｐゴシック" charset="-128"/>
              </a:rPr>
              <a:t> Work</a:t>
            </a:r>
            <a:r>
              <a:rPr lang="en-US" altLang="en-US" dirty="0">
                <a:latin typeface="Arial" charset="0"/>
                <a:ea typeface="ＭＳ Ｐゴシック" charset="-128"/>
              </a:rPr>
              <a:t>!</a:t>
            </a:r>
          </a:p>
          <a:p>
            <a:r>
              <a:rPr lang="en-US" altLang="en-US" dirty="0">
                <a:latin typeface="Arial" charset="0"/>
                <a:ea typeface="ＭＳ Ｐゴシック" charset="-128"/>
              </a:rPr>
              <a:t>-</a:t>
            </a:r>
            <a:r>
              <a:rPr lang="en-US" altLang="en-US" dirty="0" err="1">
                <a:latin typeface="Arial" charset="0"/>
                <a:ea typeface="ＭＳ Ｐゴシック" charset="-128"/>
              </a:rPr>
              <a:t>gt</a:t>
            </a:r>
            <a:r>
              <a:rPr lang="en-US" altLang="en-US" baseline="0" dirty="0">
                <a:latin typeface="Arial" charset="0"/>
                <a:ea typeface="ＭＳ Ｐゴシック" charset="-128"/>
              </a:rPr>
              <a:t> by itself is just </a:t>
            </a:r>
            <a:r>
              <a:rPr lang="en-US" altLang="en-US" dirty="0">
                <a:latin typeface="Arial" charset="0"/>
                <a:ea typeface="ＭＳ Ｐゴシック" charset="-128"/>
              </a:rPr>
              <a:t>f(x)</a:t>
            </a:r>
            <a:r>
              <a:rPr lang="en-US" altLang="en-US" baseline="0" dirty="0">
                <a:latin typeface="Arial" charset="0"/>
                <a:ea typeface="ＭＳ Ｐゴシック" charset="-128"/>
              </a:rPr>
              <a:t> = 3x-2</a:t>
            </a:r>
          </a:p>
          <a:p>
            <a:r>
              <a:rPr lang="en-US" altLang="en-US" baseline="0" dirty="0">
                <a:latin typeface="Arial" charset="0"/>
                <a:ea typeface="ＭＳ Ｐゴシック" charset="-128"/>
              </a:rPr>
              <a:t>-need f(3) = 3(3)-2 </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altLang="en-US" baseline="0" dirty="0">
                <a:latin typeface="Arial" charset="0"/>
                <a:ea typeface="ＭＳ Ｐゴシック" charset="-128"/>
              </a:rPr>
              <a:t>“When do you just accept the answer in math class?”</a:t>
            </a:r>
          </a:p>
          <a:p>
            <a:r>
              <a:rPr lang="en-US" altLang="en-US" baseline="0" dirty="0">
                <a:latin typeface="Arial" charset="0"/>
                <a:ea typeface="ＭＳ Ｐゴシック" charset="-128"/>
              </a:rPr>
              <a:t>For definition -“Copy what stays the same &amp; label everything else”</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46</a:t>
            </a:fld>
            <a:endParaRPr lang="en-US" altLang="en-US"/>
          </a:p>
        </p:txBody>
      </p:sp>
    </p:spTree>
    <p:extLst>
      <p:ext uri="{BB962C8B-B14F-4D97-AF65-F5344CB8AC3E}">
        <p14:creationId xmlns:p14="http://schemas.microsoft.com/office/powerpoint/2010/main" val="1552988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Circles</a:t>
            </a:r>
            <a:r>
              <a:rPr lang="en-US" baseline="0" dirty="0"/>
              <a:t> on the walls</a:t>
            </a:r>
          </a:p>
          <a:p>
            <a:r>
              <a:rPr lang="en-US" baseline="0" dirty="0"/>
              <a:t>-Review Data Types </a:t>
            </a:r>
            <a:r>
              <a:rPr lang="mr-IN" baseline="0" dirty="0"/>
              <a:t>–</a:t>
            </a:r>
            <a:r>
              <a:rPr lang="en-US" baseline="0" dirty="0"/>
              <a:t> Numbers, Strings, Images</a:t>
            </a:r>
          </a:p>
          <a:p>
            <a:r>
              <a:rPr lang="en-US" baseline="0" dirty="0"/>
              <a:t>-Open “Defining Values” </a:t>
            </a:r>
            <a:r>
              <a:rPr lang="mr-IN" baseline="0" dirty="0"/>
              <a:t>–</a:t>
            </a:r>
            <a:r>
              <a:rPr lang="en-US" baseline="0" dirty="0"/>
              <a:t> What’s name of file?, (define </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47</a:t>
            </a:fld>
            <a:endParaRPr lang="en-US" altLang="en-US"/>
          </a:p>
        </p:txBody>
      </p:sp>
    </p:spTree>
    <p:extLst>
      <p:ext uri="{BB962C8B-B14F-4D97-AF65-F5344CB8AC3E}">
        <p14:creationId xmlns:p14="http://schemas.microsoft.com/office/powerpoint/2010/main" val="1130003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453C7D0-9B0E-4041-BF01-0A15EB72370A}" type="slidenum">
              <a:rPr lang="en-US" altLang="en-US" sz="1200"/>
              <a:pPr/>
              <a:t>48</a:t>
            </a:fld>
            <a:endParaRPr lang="en-US" alt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latin typeface="Arial" charset="0"/>
              <a:ea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&amp; Wonder:</a:t>
            </a:r>
          </a:p>
          <a:p>
            <a:r>
              <a:rPr lang="en-US" dirty="0"/>
              <a:t>Open up rocket-height and have teachers notice &amp; wonder about the program. </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49</a:t>
            </a:fld>
            <a:endParaRPr lang="en-US" altLang="en-US"/>
          </a:p>
        </p:txBody>
      </p:sp>
    </p:spTree>
    <p:extLst>
      <p:ext uri="{BB962C8B-B14F-4D97-AF65-F5344CB8AC3E}">
        <p14:creationId xmlns:p14="http://schemas.microsoft.com/office/powerpoint/2010/main" val="3866823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pPr rtl="0" fontAlgn="base"/>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Graduation to Coding</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Stress the students are at the point of doing “real coding.”  They have graduated to being able to do higher level tasks and solve real problems.</a:t>
            </a:r>
          </a:p>
          <a:p>
            <a:pPr rtl="0" fontAlgn="base"/>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Full Design Recipe</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Contracts are not the whole story.  Purpose statements add important details that contextualizes the contract.</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When modeling the design recipe, be sure to stress the each section only uses the information from the preceding section (cover up).  Every step can come directly from the step before it.</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Purpose statement language: consume, produce, how?</a:t>
            </a:r>
          </a:p>
          <a:p>
            <a:pPr rtl="0" fontAlgn="base"/>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Canned Problems to Word Problems</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Authentic Mathematics Problem; has the feel of a real world mathematics problem.</a:t>
            </a:r>
          </a:p>
          <a:p>
            <a:pPr rtl="0" fontAlgn="base"/>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Jerk Sibling/”Other”</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The Rocket Height starter code is the “jerk </a:t>
            </a:r>
            <a:r>
              <a:rPr lang="en-US" sz="1200" b="0" i="0" u="none" strike="noStrike" kern="1200" dirty="0" err="1">
                <a:solidFill>
                  <a:schemeClr val="tx1"/>
                </a:solidFill>
                <a:effectLst/>
                <a:latin typeface="Arial" pitchFamily="-111" charset="0"/>
                <a:ea typeface="ＭＳ Ｐゴシック" pitchFamily="-111" charset="-128"/>
                <a:cs typeface="+mn-cs"/>
              </a:rPr>
              <a:t>sibling”’s</a:t>
            </a:r>
            <a:r>
              <a:rPr lang="en-US" sz="1200" b="0" i="0" u="none" strike="noStrike" kern="1200" dirty="0">
                <a:solidFill>
                  <a:schemeClr val="tx1"/>
                </a:solidFill>
                <a:effectLst/>
                <a:latin typeface="Arial" pitchFamily="-111" charset="0"/>
                <a:ea typeface="ＭＳ Ｐゴシック" pitchFamily="-111" charset="-128"/>
                <a:cs typeface="+mn-cs"/>
              </a:rPr>
              <a:t> work.  Use this code to facilitate this discussion.  </a:t>
            </a:r>
          </a:p>
          <a:p>
            <a:pPr lvl="1" rtl="0" fontAlgn="base"/>
            <a:r>
              <a:rPr lang="en-US" sz="1200" b="0" i="1" u="none" strike="noStrike" kern="1200" dirty="0">
                <a:solidFill>
                  <a:schemeClr val="tx1"/>
                </a:solidFill>
                <a:effectLst/>
                <a:latin typeface="Arial" pitchFamily="-111" charset="0"/>
                <a:ea typeface="ＭＳ Ｐゴシック" pitchFamily="-111" charset="-128"/>
                <a:cs typeface="+mn-cs"/>
              </a:rPr>
              <a:t>Definition is correct based upon the example.</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EXAMPLES should show the computation and not just the output… This will translate to the definition.</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Used to motivate students without shaming any one of them.</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Kids hate criticizing themselves, but love to criticize others.</a:t>
            </a:r>
            <a:endParaRPr lang="en-US" altLang="en-US" dirty="0">
              <a:latin typeface="Arial" charset="0"/>
              <a:ea typeface="ＭＳ Ｐゴシック" charset="-128"/>
            </a:endParaRPr>
          </a:p>
          <a:p>
            <a:pPr rtl="0"/>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Battling is a way to check your answer by starting at the answer and going up.  You can only look at the step above.</a:t>
            </a:r>
            <a:endParaRPr lang="en-US" b="0" dirty="0">
              <a:effectLst/>
            </a:endParaRPr>
          </a:p>
          <a:p>
            <a:r>
              <a:rPr lang="en-US" altLang="en-US" dirty="0">
                <a:latin typeface="Arial" pitchFamily="-111" charset="0"/>
                <a:ea typeface="ＭＳ Ｐゴシック" pitchFamily="-111" charset="-128"/>
              </a:rPr>
              <a:t>Introducing</a:t>
            </a:r>
            <a:r>
              <a:rPr lang="en-US" altLang="en-US" baseline="0" dirty="0">
                <a:latin typeface="Arial" pitchFamily="-111" charset="0"/>
                <a:ea typeface="ＭＳ Ｐゴシック" pitchFamily="-111" charset="-128"/>
              </a:rPr>
              <a:t> the Purpose Statement -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 chance to write all of the important information in the problem in your own words</a:t>
            </a:r>
          </a:p>
          <a:p>
            <a:r>
              <a:rPr lang="en-US" alt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Cover Pieces with your hand as you move Step by Step through the design recipe.</a:t>
            </a:r>
            <a:endParaRPr lang="en-US" altLang="en-US" baseline="0" dirty="0">
              <a:latin typeface="Arial" pitchFamily="-111" charset="0"/>
              <a:ea typeface="ＭＳ Ｐゴシック" pitchFamily="-111"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Word Problems</a:t>
            </a:r>
            <a:r>
              <a:rPr lang="en-US" altLang="en-US" baseline="0" dirty="0">
                <a:latin typeface="Arial" charset="0"/>
                <a:ea typeface="ＭＳ Ｐゴシック" charset="-128"/>
              </a:rPr>
              <a:t> can be solved using the Design Recipe</a:t>
            </a:r>
          </a:p>
          <a:p>
            <a:r>
              <a:rPr lang="en-US" altLang="en-US" baseline="0" dirty="0">
                <a:latin typeface="Arial" charset="0"/>
                <a:ea typeface="ＭＳ Ｐゴシック" charset="-128"/>
              </a:rPr>
              <a:t>Show Your Work</a:t>
            </a:r>
          </a:p>
          <a:p>
            <a:r>
              <a:rPr lang="en-US" altLang="en-US" baseline="0" dirty="0">
                <a:latin typeface="Arial" charset="0"/>
                <a:ea typeface="ＭＳ Ｐゴシック" charset="-128"/>
              </a:rPr>
              <a:t>Linear Function</a:t>
            </a:r>
          </a:p>
          <a:p>
            <a:r>
              <a:rPr lang="en-US" altLang="en-US" baseline="0" dirty="0">
                <a:latin typeface="Arial" charset="0"/>
                <a:ea typeface="ＭＳ Ｐゴシック" charset="-128"/>
              </a:rPr>
              <a:t>Direct Variation</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Why do we have students say things in their own words?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When do we have students write examples before defining functions?  Do you do this in your classroom?</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Rocket-height was taken directly from a 2009 MCAS exam - a standardized test in Massachusetts.</a:t>
            </a:r>
          </a:p>
          <a:p>
            <a:pPr rtl="0" fontAlgn="base"/>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endParaRPr lang="en-US" altLang="en-US" dirty="0">
              <a:latin typeface="Arial" charset="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50</a:t>
            </a:fld>
            <a:endParaRPr lang="en-US" altLang="en-US"/>
          </a:p>
        </p:txBody>
      </p:sp>
    </p:spTree>
    <p:extLst>
      <p:ext uri="{BB962C8B-B14F-4D97-AF65-F5344CB8AC3E}">
        <p14:creationId xmlns:p14="http://schemas.microsoft.com/office/powerpoint/2010/main" val="402548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1100" dirty="0">
                <a:latin typeface="Arial" charset="0"/>
                <a:ea typeface="ＭＳ Ｐゴシック" charset="-128"/>
              </a:rPr>
              <a:t>Equity implications of these point</a:t>
            </a:r>
          </a:p>
          <a:p>
            <a:r>
              <a:rPr lang="en-US" altLang="en-US" sz="1100" b="0" u="sng" dirty="0">
                <a:latin typeface="Arial" charset="0"/>
                <a:ea typeface="ＭＳ Ｐゴシック" charset="-128"/>
              </a:rPr>
              <a:t>KEY POINTS</a:t>
            </a:r>
          </a:p>
          <a:p>
            <a:r>
              <a:rPr lang="en-US" altLang="en-US" sz="1100" dirty="0">
                <a:latin typeface="Arial" charset="0"/>
                <a:ea typeface="ＭＳ Ｐゴシック" charset="-128"/>
              </a:rPr>
              <a:t>-</a:t>
            </a:r>
            <a:r>
              <a:rPr lang="en-US" altLang="en-US" sz="1100" dirty="0" err="1">
                <a:latin typeface="Arial" charset="0"/>
                <a:ea typeface="ＭＳ Ｐゴシック" charset="-128"/>
              </a:rPr>
              <a:t>Brain:</a:t>
            </a:r>
            <a:r>
              <a:rPr lang="en-US" altLang="en-US" sz="1100" baseline="0" dirty="0" err="1">
                <a:latin typeface="Arial" charset="0"/>
                <a:ea typeface="ＭＳ Ｐゴシック" charset="-128"/>
              </a:rPr>
              <a:t>Algebra</a:t>
            </a:r>
            <a:r>
              <a:rPr lang="en-US" altLang="en-US" sz="1100" baseline="0" dirty="0">
                <a:latin typeface="Arial" charset="0"/>
                <a:ea typeface="ＭＳ Ｐゴシック" charset="-128"/>
              </a:rPr>
              <a:t> is a child’s first exposure to formal abstraction</a:t>
            </a:r>
          </a:p>
          <a:p>
            <a:r>
              <a:rPr lang="en-US" altLang="en-US" sz="1100" baseline="0" dirty="0">
                <a:latin typeface="Arial" charset="0"/>
                <a:ea typeface="ＭＳ Ｐゴシック" charset="-128"/>
              </a:rPr>
              <a:t>-</a:t>
            </a:r>
            <a:r>
              <a:rPr lang="en-US" altLang="en-US" sz="1100" baseline="0" dirty="0" err="1">
                <a:latin typeface="Arial" charset="0"/>
                <a:ea typeface="ＭＳ Ｐゴシック" charset="-128"/>
              </a:rPr>
              <a:t>GATE:Algebra</a:t>
            </a:r>
            <a:r>
              <a:rPr lang="en-US" altLang="en-US" sz="1100" baseline="0" dirty="0">
                <a:latin typeface="Arial" charset="0"/>
                <a:ea typeface="ＭＳ Ｐゴシック" charset="-128"/>
              </a:rPr>
              <a:t> is the Gateway to the STEM fields(Science, Technology, Engineering, and Math)</a:t>
            </a:r>
          </a:p>
          <a:p>
            <a:r>
              <a:rPr lang="en-US" altLang="en-US" sz="1100" baseline="0" dirty="0">
                <a:latin typeface="Arial" charset="0"/>
                <a:ea typeface="ＭＳ Ｐゴシック" charset="-128"/>
              </a:rPr>
              <a:t>-$$$ - Algebra is strongly correlated to future income</a:t>
            </a:r>
          </a:p>
          <a:p>
            <a:r>
              <a:rPr lang="en-US" altLang="en-US" sz="1100" baseline="0" dirty="0">
                <a:latin typeface="Arial" charset="0"/>
                <a:ea typeface="ＭＳ Ｐゴシック" charset="-128"/>
              </a:rPr>
              <a:t>-Tests </a:t>
            </a:r>
            <a:r>
              <a:rPr lang="mr-IN" altLang="en-US" sz="1100" baseline="0" dirty="0">
                <a:latin typeface="Arial" charset="0"/>
                <a:ea typeface="ＭＳ Ｐゴシック" charset="-128"/>
              </a:rPr>
              <a:t>–</a:t>
            </a:r>
            <a:r>
              <a:rPr lang="en-US" altLang="en-US" sz="1100" baseline="0" dirty="0">
                <a:latin typeface="Arial" charset="0"/>
                <a:ea typeface="ＭＳ Ｐゴシック" charset="-128"/>
              </a:rPr>
              <a:t> Schools and Stakeholders put a lot of weight on Algebra test scores</a:t>
            </a:r>
            <a:endParaRPr lang="en-US" altLang="en-US" sz="1100" dirty="0">
              <a:latin typeface="Arial" charset="0"/>
              <a:ea typeface="ＭＳ Ｐゴシック" charset="-128"/>
            </a:endParaRPr>
          </a:p>
          <a:p>
            <a:r>
              <a:rPr lang="en-US" altLang="en-US" sz="1100" dirty="0">
                <a:latin typeface="Arial" charset="0"/>
                <a:ea typeface="ＭＳ Ｐゴシック" charset="-128"/>
              </a:rPr>
              <a:t>MATH CONNECTIONS</a:t>
            </a:r>
          </a:p>
          <a:p>
            <a:endParaRPr lang="en-US" altLang="en-US" sz="1100" u="sng" dirty="0">
              <a:latin typeface="Arial" charset="0"/>
              <a:ea typeface="ＭＳ Ｐゴシック" charset="-128"/>
            </a:endParaRPr>
          </a:p>
          <a:p>
            <a:r>
              <a:rPr lang="en-US" altLang="en-US" sz="1100" u="sng" dirty="0">
                <a:latin typeface="Arial" charset="0"/>
                <a:ea typeface="ＭＳ Ｐゴシック" charset="-128"/>
              </a:rPr>
              <a:t>POWERFUL</a:t>
            </a:r>
            <a:r>
              <a:rPr lang="en-US" altLang="en-US" sz="1100" u="sng" baseline="0" dirty="0">
                <a:latin typeface="Arial" charset="0"/>
                <a:ea typeface="ＭＳ Ｐゴシック" charset="-128"/>
              </a:rPr>
              <a:t> QUOTES/PHRASES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As teachers, we get asked all the time “when will I ever use this? Algebra isn’t important, right?” </a:t>
            </a:r>
            <a:r>
              <a:rPr lang="en-US" sz="1200" b="1" i="1" u="none" strike="noStrike" kern="1200" dirty="0">
                <a:solidFill>
                  <a:schemeClr val="tx1"/>
                </a:solidFill>
                <a:effectLst/>
                <a:latin typeface="Arial" pitchFamily="-111" charset="0"/>
                <a:ea typeface="ＭＳ Ｐゴシック" pitchFamily="-111" charset="-128"/>
                <a:cs typeface="ＭＳ Ｐゴシック" pitchFamily="-111" charset="-128"/>
              </a:rPr>
              <a:t>I know you as math teachers know why algebra is important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but here’s four quick talking points that we use when talking with parents, or other adults:</a:t>
            </a:r>
            <a:endParaRPr lang="en-US" sz="1100" b="0" dirty="0">
              <a:effectLst/>
            </a:endParaRPr>
          </a:p>
          <a:p>
            <a:endParaRPr lang="en-US" sz="1100" dirty="0"/>
          </a:p>
          <a:p>
            <a:pPr rtl="0"/>
            <a:r>
              <a:rPr lang="en-US" sz="1100" dirty="0"/>
              <a:t>Brain: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Piaget identifies algebra as a crucial step in the divide between concrete and formal operational thinking. </a:t>
            </a:r>
            <a:br>
              <a:rPr lang="en-US" sz="1100" dirty="0"/>
            </a:br>
            <a:r>
              <a:rPr lang="en-US" sz="1100" dirty="0"/>
              <a:t>GATE: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Obviously if a student doesn't understand algebra, they're not going to get calculus, but if they haven't mastered functions and variables, they won't be able to study projectile movement in physics, they won't be able to work with chemical equations, or study population trends in biology. </a:t>
            </a:r>
          </a:p>
          <a:p>
            <a:pPr rtl="0"/>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That’s why we say If you care about STEM, you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need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to care about algebra.</a:t>
            </a:r>
            <a:endParaRPr lang="en-US" sz="1100" b="0" dirty="0">
              <a:effectLst/>
            </a:endParaRPr>
          </a:p>
          <a:p>
            <a:br>
              <a:rPr lang="en-US" sz="1100" dirty="0"/>
            </a:br>
            <a:r>
              <a:rPr lang="en-US" sz="1100" dirty="0"/>
              <a:t>$$$: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 2004 study showed that out of all the classes a student takes in high school, performance in the first year of algebra was most strongly correlated with their future income. </a:t>
            </a:r>
          </a:p>
          <a:p>
            <a:endParaRPr lang="en-US" alt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a:r>
              <a:rPr lang="en-US" alt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Tests: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No matter your opinion of the high-stakes standardized testing that happens today, it's a major focus of parents, teachers, students, and politicians alike. And when we hear politicians talk about standardized testing, which test are they typically focused on? the reading comprehension tests or the math tests? Mostly the math, and particularly the algebra and word problem sections of those tests. If we want to make a difference in education, we need to start with algebra. </a:t>
            </a:r>
          </a:p>
          <a:p>
            <a:pPr rtl="0"/>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So for all these reasons algebra is one of the most important courses taught in schools today. But how do your students, and we as a nation,</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 feel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about algebra?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[Pause, go to next slide]</a:t>
            </a:r>
            <a:endParaRPr lang="en-US" sz="1100" b="0" dirty="0">
              <a:effectLst/>
            </a:endParaRPr>
          </a:p>
          <a:p>
            <a:br>
              <a:rPr lang="en-US" sz="1100" dirty="0"/>
            </a:br>
            <a:endParaRPr lang="en-US" sz="1100" b="0" dirty="0">
              <a:effectLst/>
            </a:endParaRPr>
          </a:p>
          <a:p>
            <a:br>
              <a:rPr lang="en-US" sz="1100" dirty="0"/>
            </a:br>
            <a:endParaRPr lang="en-US" altLang="en-US" sz="1100" dirty="0">
              <a:latin typeface="Arial" charset="0"/>
              <a:ea typeface="ＭＳ Ｐゴシック"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0B829AB-88EA-4441-9AF5-5078AAAC3DB3}" type="slidenum">
              <a:rPr lang="en-US" altLang="en-US" sz="1200"/>
              <a:pPr/>
              <a:t>6</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r>
              <a:rPr lang="en-US" altLang="en-US" dirty="0">
                <a:latin typeface="Arial" charset="0"/>
                <a:ea typeface="ＭＳ Ｐゴシック" charset="-128"/>
              </a:rPr>
              <a:t>-If time</a:t>
            </a:r>
            <a:r>
              <a:rPr lang="en-US" altLang="en-US" baseline="0" dirty="0">
                <a:latin typeface="Arial" charset="0"/>
                <a:ea typeface="ＭＳ Ｐゴシック" charset="-128"/>
              </a:rPr>
              <a:t> allows and depending on grade level, give time to explore these questions</a:t>
            </a:r>
          </a:p>
          <a:p>
            <a:r>
              <a:rPr lang="en-US" altLang="en-US" baseline="0" dirty="0">
                <a:latin typeface="Arial" charset="0"/>
                <a:ea typeface="ＭＳ Ｐゴシック" charset="-128"/>
              </a:rPr>
              <a:t>-</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-Linear</a:t>
            </a:r>
            <a:r>
              <a:rPr lang="en-US" altLang="en-US" baseline="0" dirty="0">
                <a:latin typeface="Arial" charset="0"/>
                <a:ea typeface="ＭＳ Ｐゴシック" charset="-128"/>
              </a:rPr>
              <a:t> growth </a:t>
            </a:r>
          </a:p>
          <a:p>
            <a:r>
              <a:rPr lang="en-US" altLang="en-US" baseline="0" dirty="0">
                <a:latin typeface="Arial" charset="0"/>
                <a:ea typeface="ＭＳ Ｐゴシック" charset="-128"/>
              </a:rPr>
              <a:t>-Can extend to quadratic and exponential growth</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51</a:t>
            </a:fld>
            <a:endParaRPr lang="en-US" altLang="en-US"/>
          </a:p>
        </p:txBody>
      </p:sp>
    </p:spTree>
    <p:extLst>
      <p:ext uri="{BB962C8B-B14F-4D97-AF65-F5344CB8AC3E}">
        <p14:creationId xmlns:p14="http://schemas.microsoft.com/office/powerpoint/2010/main" val="1188753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r>
              <a:rPr lang="en-US" altLang="en-US" dirty="0">
                <a:latin typeface="Arial" charset="0"/>
                <a:ea typeface="ＭＳ Ｐゴシック" charset="-128"/>
              </a:rPr>
              <a:t>-more practice with</a:t>
            </a:r>
            <a:r>
              <a:rPr lang="en-US" altLang="en-US" baseline="0" dirty="0">
                <a:latin typeface="Arial" charset="0"/>
                <a:ea typeface="ＭＳ Ｐゴシック" charset="-128"/>
              </a:rPr>
              <a:t> Design Recipe</a:t>
            </a:r>
          </a:p>
          <a:p>
            <a:r>
              <a:rPr lang="en-US" altLang="en-US" baseline="0" dirty="0">
                <a:latin typeface="Arial" charset="0"/>
                <a:ea typeface="ＭＳ Ｐゴシック" charset="-128"/>
              </a:rPr>
              <a:t>-If done early, practice Battling</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-Word</a:t>
            </a:r>
            <a:r>
              <a:rPr lang="en-US" altLang="en-US" baseline="0" dirty="0">
                <a:latin typeface="Arial" charset="0"/>
                <a:ea typeface="ＭＳ Ｐゴシック" charset="-128"/>
              </a:rPr>
              <a:t> Problems can be solved using the Design Recipe</a:t>
            </a:r>
          </a:p>
          <a:p>
            <a:r>
              <a:rPr lang="en-US" altLang="en-US" baseline="0" dirty="0">
                <a:latin typeface="Arial" charset="0"/>
                <a:ea typeface="ＭＳ Ｐゴシック" charset="-128"/>
              </a:rPr>
              <a:t>-</a:t>
            </a:r>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52</a:t>
            </a:fld>
            <a:endParaRPr lang="en-US" altLang="en-US"/>
          </a:p>
        </p:txBody>
      </p:sp>
    </p:spTree>
    <p:extLst>
      <p:ext uri="{BB962C8B-B14F-4D97-AF65-F5344CB8AC3E}">
        <p14:creationId xmlns:p14="http://schemas.microsoft.com/office/powerpoint/2010/main" val="13377736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398E6B2-02A4-A844-8194-C08A9FC433C8}" type="slidenum">
              <a:rPr lang="en-US" altLang="en-US" sz="1200"/>
              <a:pPr/>
              <a:t>53</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-Open the “blank game” template</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-Copy your definitions over from “game images” file</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-Explain event-loop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teachpack</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and the difference between SCREENSHOT vs. your game</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-Complete “update-danger” and “update-target” (pg. 16-17)</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-Rely on the Design Recipe and practice what you know.  There’s nothing new this time.</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-Add “update-danger” and “update-target” to your game file.</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r>
              <a:rPr lang="en-US" altLang="en-US" dirty="0">
                <a:latin typeface="Arial" charset="0"/>
                <a:ea typeface="ＭＳ Ｐゴシック" charset="-128"/>
              </a:rPr>
              <a:t>-SCREENSHOT is NOT YOUR GAME!</a:t>
            </a:r>
          </a:p>
          <a:p>
            <a:r>
              <a:rPr lang="en-US" altLang="en-US" dirty="0">
                <a:latin typeface="Arial" charset="0"/>
                <a:ea typeface="ＭＳ Ｐゴシック" charset="-128"/>
              </a:rPr>
              <a:t>-Model Copy paste from line 2-25</a:t>
            </a:r>
            <a:r>
              <a:rPr lang="en-US" altLang="en-US" baseline="0" dirty="0">
                <a:latin typeface="Arial" charset="0"/>
                <a:ea typeface="ＭＳ Ｐゴシック" charset="-128"/>
              </a:rPr>
              <a:t> from Defining Values</a:t>
            </a:r>
            <a:endParaRPr lang="en-US" altLang="en-US" dirty="0">
              <a:latin typeface="Arial" charset="0"/>
              <a:ea typeface="ＭＳ Ｐゴシック" charset="-128"/>
            </a:endParaRPr>
          </a:p>
          <a:p>
            <a:r>
              <a:rPr lang="en-US" altLang="en-US" dirty="0">
                <a:latin typeface="Arial" charset="0"/>
                <a:ea typeface="ＭＳ Ｐゴシック" charset="-128"/>
              </a:rPr>
              <a:t>-Explain</a:t>
            </a:r>
            <a:r>
              <a:rPr lang="en-US" altLang="en-US" baseline="0" dirty="0">
                <a:latin typeface="Arial" charset="0"/>
                <a:ea typeface="ＭＳ Ｐゴシック" charset="-128"/>
              </a:rPr>
              <a:t> Event Loop &amp; Difference between screenshot &amp; the game</a:t>
            </a:r>
          </a:p>
          <a:p>
            <a:r>
              <a:rPr lang="en-US" altLang="en-US" baseline="0" dirty="0">
                <a:latin typeface="Arial" charset="0"/>
                <a:ea typeface="ＭＳ Ｐゴシック" charset="-128"/>
              </a:rPr>
              <a:t>-Complete Update Danger &amp; Update Target(P. 16-17)</a:t>
            </a:r>
          </a:p>
          <a:p>
            <a:r>
              <a:rPr lang="en-US" altLang="en-US" baseline="0" dirty="0">
                <a:latin typeface="Arial" charset="0"/>
                <a:ea typeface="ＭＳ Ｐゴシック" charset="-128"/>
              </a:rPr>
              <a:t>:30, 1:00, :30 for Design Recipe</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altLang="en-US" baseline="0" dirty="0">
                <a:latin typeface="Arial" charset="0"/>
                <a:ea typeface="ＭＳ Ｐゴシック" charset="-128"/>
              </a:rPr>
              <a:t>Is it ok that we used “x” label for both functions? Yes.</a:t>
            </a:r>
          </a:p>
          <a:p>
            <a:endParaRPr lang="en-US" altLang="en-US" baseline="0" dirty="0">
              <a:latin typeface="Arial" charset="0"/>
              <a:ea typeface="ＭＳ Ｐゴシック" charset="-128"/>
            </a:endParaRPr>
          </a:p>
          <a:p>
            <a:r>
              <a:rPr lang="en-US" altLang="en-US" baseline="0" dirty="0">
                <a:latin typeface="Arial" charset="0"/>
                <a:ea typeface="ＭＳ Ｐゴシック" charset="-128"/>
              </a:rPr>
              <a:t>Questions? Do I show ‘update-dander’ in Game template before workbook &amp; give scapegoat?</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54</a:t>
            </a:fld>
            <a:endParaRPr lang="en-US" altLang="en-US"/>
          </a:p>
        </p:txBody>
      </p:sp>
    </p:spTree>
    <p:extLst>
      <p:ext uri="{BB962C8B-B14F-4D97-AF65-F5344CB8AC3E}">
        <p14:creationId xmlns:p14="http://schemas.microsoft.com/office/powerpoint/2010/main" val="1955502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WHITEBOARD:</a:t>
            </a:r>
          </a:p>
          <a:p>
            <a:r>
              <a:rPr lang="en-US" dirty="0">
                <a:solidFill>
                  <a:schemeClr val="bg1"/>
                </a:solidFill>
              </a:rPr>
              <a:t>Recommended: Do Profit, Revenue, Cost on Whiteboards</a:t>
            </a:r>
          </a:p>
          <a:p>
            <a:endParaRPr lang="en-US" altLang="en-US" dirty="0">
              <a:latin typeface="Arial" charset="0"/>
              <a:ea typeface="ＭＳ Ｐゴシック" charset="-128"/>
            </a:endParaRPr>
          </a:p>
          <a:p>
            <a:r>
              <a:rPr lang="en-US" altLang="en-US" dirty="0">
                <a:latin typeface="Arial" charset="0"/>
                <a:ea typeface="ＭＳ Ｐゴシック" charset="-128"/>
              </a:rPr>
              <a:t>KEY POINTS</a:t>
            </a:r>
          </a:p>
          <a:p>
            <a:r>
              <a:rPr lang="en-US" altLang="en-US" dirty="0">
                <a:latin typeface="Arial" charset="0"/>
                <a:ea typeface="ＭＳ Ｐゴシック" charset="-128"/>
              </a:rPr>
              <a:t>-different ways to show profit</a:t>
            </a:r>
          </a:p>
          <a:p>
            <a:r>
              <a:rPr lang="en-US" altLang="en-US" dirty="0">
                <a:latin typeface="Arial" charset="0"/>
                <a:ea typeface="ＭＳ Ｐゴシック" charset="-128"/>
              </a:rPr>
              <a:t>-different ways to show mastery</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Why should I use 3 functions when I can just use 1? Isn’t 1 easier?</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How does my profit function know other functions?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Isn’t the one-piece function faster, because calling other function is more work for the computer?</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-3</a:t>
            </a:r>
            <a:r>
              <a:rPr lang="en-US" altLang="en-US" baseline="30000" dirty="0">
                <a:latin typeface="Arial" charset="0"/>
                <a:ea typeface="ＭＳ Ｐゴシック" charset="-128"/>
              </a:rPr>
              <a:t>rd</a:t>
            </a:r>
            <a:r>
              <a:rPr lang="en-US" altLang="en-US" dirty="0">
                <a:latin typeface="Arial" charset="0"/>
                <a:ea typeface="ＭＳ Ｐゴシック" charset="-128"/>
              </a:rPr>
              <a:t> solution is the most efficient(?)</a:t>
            </a:r>
            <a:r>
              <a:rPr lang="en-US" altLang="en-US" baseline="0" dirty="0">
                <a:latin typeface="Arial" charset="0"/>
                <a:ea typeface="ＭＳ Ｐゴシック" charset="-128"/>
              </a:rPr>
              <a:t> because it deals with abstraction. </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altLang="en-US" baseline="0" dirty="0">
                <a:latin typeface="Arial" charset="0"/>
                <a:ea typeface="ＭＳ Ｐゴシック" charset="-128"/>
              </a:rPr>
              <a:t>-work smarter not harder</a:t>
            </a:r>
          </a:p>
          <a:p>
            <a:r>
              <a:rPr lang="en-US" altLang="en-US" baseline="0" dirty="0">
                <a:latin typeface="Arial" charset="0"/>
                <a:ea typeface="ＭＳ Ｐゴシック" charset="-128"/>
              </a:rPr>
              <a:t>-someone else maybe using your code </a:t>
            </a:r>
          </a:p>
          <a:p>
            <a:r>
              <a:rPr lang="en-US" altLang="en-US" baseline="0" dirty="0">
                <a:latin typeface="Arial" charset="0"/>
                <a:ea typeface="ＭＳ Ｐゴシック" charset="-128"/>
              </a:rPr>
              <a:t>-cost and revenue could change based on market </a:t>
            </a:r>
            <a:r>
              <a:rPr lang="en-US" altLang="en-US" baseline="0" dirty="0" err="1">
                <a:latin typeface="Arial" charset="0"/>
                <a:ea typeface="ＭＳ Ｐゴシック" charset="-128"/>
              </a:rPr>
              <a:t>forces..what</a:t>
            </a:r>
            <a:r>
              <a:rPr lang="en-US" altLang="en-US" baseline="0" dirty="0">
                <a:latin typeface="Arial" charset="0"/>
                <a:ea typeface="ＭＳ Ｐゴシック" charset="-128"/>
              </a:rPr>
              <a:t> would I have to change then?</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55</a:t>
            </a:fld>
            <a:endParaRPr lang="en-US" altLang="en-US"/>
          </a:p>
        </p:txBody>
      </p:sp>
    </p:spTree>
    <p:extLst>
      <p:ext uri="{BB962C8B-B14F-4D97-AF65-F5344CB8AC3E}">
        <p14:creationId xmlns:p14="http://schemas.microsoft.com/office/powerpoint/2010/main" val="1038010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57</a:t>
            </a:fld>
            <a:endParaRPr lang="en-US" altLang="en-US"/>
          </a:p>
        </p:txBody>
      </p:sp>
    </p:spTree>
    <p:extLst>
      <p:ext uri="{BB962C8B-B14F-4D97-AF65-F5344CB8AC3E}">
        <p14:creationId xmlns:p14="http://schemas.microsoft.com/office/powerpoint/2010/main" val="3551214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2BFAB86-B42B-3642-B60F-1C8FCD0FD4BB}" type="slidenum">
              <a:rPr lang="en-US" altLang="en-US" sz="1200"/>
              <a:pPr/>
              <a:t>58</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Introduction of a new Data</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Type: </a:t>
            </a:r>
            <a:r>
              <a:rPr lang="en-US" sz="1200" b="0" i="0" u="none" strike="noStrike" kern="1200" baseline="0" dirty="0" err="1">
                <a:solidFill>
                  <a:schemeClr val="tx1"/>
                </a:solidFill>
                <a:effectLst/>
                <a:latin typeface="Arial" pitchFamily="-111" charset="0"/>
                <a:ea typeface="ＭＳ Ｐゴシック" pitchFamily="-111" charset="-128"/>
                <a:cs typeface="ＭＳ Ｐゴシック" pitchFamily="-111" charset="-128"/>
              </a:rPr>
              <a:t>boolean</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Importance of the Game: Stand up activity</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Play</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the True/False game and use statements with “</a:t>
            </a:r>
            <a:r>
              <a:rPr lang="en-US" sz="1200" b="1" i="0" u="none" strike="noStrike" kern="1200" baseline="0" dirty="0">
                <a:solidFill>
                  <a:schemeClr val="tx1"/>
                </a:solidFill>
                <a:effectLst/>
                <a:latin typeface="Arial" pitchFamily="-111" charset="0"/>
                <a:ea typeface="ＭＳ Ｐゴシック" pitchFamily="-111" charset="-128"/>
                <a:cs typeface="ＭＳ Ｐゴシック" pitchFamily="-111" charset="-128"/>
              </a:rPr>
              <a:t>I am </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holding a black marker</a:t>
            </a:r>
            <a:r>
              <a:rPr lang="mr-IN"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a:t>
            </a:r>
            <a:r>
              <a:rPr lang="en-US" sz="1200" b="1" i="0" u="none" strike="noStrike" kern="1200" baseline="0" dirty="0">
                <a:solidFill>
                  <a:schemeClr val="tx1"/>
                </a:solidFill>
                <a:effectLst/>
                <a:latin typeface="Arial" pitchFamily="-111" charset="0"/>
                <a:ea typeface="ＭＳ Ｐゴシック" pitchFamily="-111" charset="-128"/>
                <a:cs typeface="ＭＳ Ｐゴシック" pitchFamily="-111" charset="-128"/>
              </a:rPr>
              <a:t>I am </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wearing a blue shirt.” </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True and false -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intro to </a:t>
            </a:r>
            <a:r>
              <a:rPr lang="en-US" sz="1200" b="1" i="0" u="none" strike="noStrike" kern="1200" dirty="0" err="1">
                <a:solidFill>
                  <a:schemeClr val="tx1"/>
                </a:solidFill>
                <a:effectLst/>
                <a:latin typeface="Arial" pitchFamily="-111" charset="0"/>
                <a:ea typeface="ＭＳ Ｐゴシック" pitchFamily="-111" charset="-128"/>
                <a:cs typeface="ＭＳ Ｐゴシック" pitchFamily="-111" charset="-128"/>
              </a:rPr>
              <a:t>boolean</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 functions</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Walk through contracts for  </a:t>
            </a:r>
            <a:r>
              <a:rPr lang="en-US" sz="1200" b="0" i="0" u="none" strike="noStrike" kern="1200" dirty="0" err="1">
                <a:solidFill>
                  <a:schemeClr val="tx1"/>
                </a:solidFill>
                <a:effectLst/>
                <a:latin typeface="Arial" pitchFamily="-111" charset="0"/>
                <a:ea typeface="ＭＳ Ｐゴシック" pitchFamily="-111" charset="-128"/>
                <a:cs typeface="+mn-cs"/>
              </a:rPr>
              <a:t>boolean</a:t>
            </a:r>
            <a:r>
              <a:rPr lang="en-US" sz="1200" b="0" i="0" u="none" strike="noStrike" kern="1200" dirty="0">
                <a:solidFill>
                  <a:schemeClr val="tx1"/>
                </a:solidFill>
                <a:effectLst/>
                <a:latin typeface="Arial" pitchFamily="-111" charset="0"/>
                <a:ea typeface="ＭＳ Ｐゴシック" pitchFamily="-111" charset="-128"/>
                <a:cs typeface="+mn-cs"/>
              </a:rPr>
              <a:t> functions:</a:t>
            </a:r>
          </a:p>
          <a:p>
            <a:pPr lvl="2" rtl="0" fontAlgn="base"/>
            <a:r>
              <a:rPr lang="en-US" sz="1200" b="0" i="0" u="none" strike="noStrike" kern="1200" dirty="0">
                <a:solidFill>
                  <a:schemeClr val="tx1"/>
                </a:solidFill>
                <a:effectLst/>
                <a:latin typeface="Arial" pitchFamily="-111" charset="0"/>
                <a:ea typeface="ＭＳ Ｐゴシック" pitchFamily="-111" charset="-128"/>
                <a:cs typeface="+mn-cs"/>
              </a:rPr>
              <a:t>&gt;, &lt;, = , string=?</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Open “Sam The Butterfly” in Bootstrap Starter File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Go over the boundaries for Sam together</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Introduce Sam the Butterfly, complete page 19</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Identify 3 functions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Ask students to provide a TRUE example AND a FALSE example</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“False doesn’t mean wrong!” problem for some students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happens now that you finished safe-left? and safe-right? Does Sam stay onscreen? No! Does the mean something was wrong with the code I wrote? No! I know that the code that I wrote works because I tested it! I wrote my examples and they passed, so I know my code is correct. That means the problem must be somewhere else. </a:t>
            </a: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59</a:t>
            </a:fld>
            <a:endParaRPr lang="en-US" altLang="en-US"/>
          </a:p>
        </p:txBody>
      </p:sp>
    </p:spTree>
    <p:extLst>
      <p:ext uri="{BB962C8B-B14F-4D97-AF65-F5344CB8AC3E}">
        <p14:creationId xmlns:p14="http://schemas.microsoft.com/office/powerpoint/2010/main" val="1835447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Write safe-left? together (page 20)</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60</a:t>
            </a:fld>
            <a:endParaRPr lang="en-US" altLang="en-US"/>
          </a:p>
        </p:txBody>
      </p:sp>
    </p:spTree>
    <p:extLst>
      <p:ext uri="{BB962C8B-B14F-4D97-AF65-F5344CB8AC3E}">
        <p14:creationId xmlns:p14="http://schemas.microsoft.com/office/powerpoint/2010/main" val="1913010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Write safe-right? as partners (page 21)</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Let them struggle!</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They will think they did safe-right? wrong.</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fontAlgn="base"/>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Role Play: Act out safe-left? Safe-right? &amp; on-screen?</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Play true and false with and/or statements </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mention the importance of two separate statements for and/or</a:t>
            </a: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Use phrases</a:t>
            </a:r>
            <a:r>
              <a:rPr lang="en-US" sz="1200" b="0" i="0" u="none" strike="noStrike" kern="1200" baseline="0" dirty="0">
                <a:solidFill>
                  <a:schemeClr val="tx1"/>
                </a:solidFill>
                <a:effectLst/>
                <a:latin typeface="Arial" pitchFamily="-111" charset="0"/>
                <a:ea typeface="ＭＳ Ｐゴシック" pitchFamily="-111" charset="-128"/>
                <a:cs typeface="+mn-cs"/>
              </a:rPr>
              <a:t> like </a:t>
            </a:r>
            <a:r>
              <a:rPr lang="en-US" sz="1200" b="0" i="0" u="none" strike="noStrike" kern="1200" dirty="0">
                <a:solidFill>
                  <a:schemeClr val="tx1"/>
                </a:solidFill>
                <a:effectLst/>
                <a:latin typeface="Arial" pitchFamily="-111" charset="0"/>
                <a:ea typeface="ＭＳ Ｐゴシック" pitchFamily="-111" charset="-128"/>
                <a:cs typeface="+mn-cs"/>
              </a:rPr>
              <a:t>“I am holding a black marker</a:t>
            </a:r>
            <a:r>
              <a:rPr lang="en-US" sz="1200" b="0" i="0" u="none" strike="noStrike" kern="1200" baseline="0" dirty="0">
                <a:solidFill>
                  <a:schemeClr val="tx1"/>
                </a:solidFill>
                <a:effectLst/>
                <a:latin typeface="Arial" pitchFamily="-111" charset="0"/>
                <a:ea typeface="ＭＳ Ｐゴシック" pitchFamily="-111" charset="-128"/>
                <a:cs typeface="+mn-cs"/>
              </a:rPr>
              <a:t> AND I am holding a green marker” NOT “I am holding a black marker AND a green marker”</a:t>
            </a:r>
            <a:endParaRPr lang="en-US" sz="1200" b="0" i="0" u="none" strike="noStrike" kern="1200" dirty="0">
              <a:solidFill>
                <a:schemeClr val="tx1"/>
              </a:solidFill>
              <a:effectLst/>
              <a:latin typeface="Arial" pitchFamily="-111" charset="0"/>
              <a:ea typeface="ＭＳ Ｐゴシック" pitchFamily="-111" charset="-128"/>
              <a:cs typeface="+mn-cs"/>
            </a:endParaRPr>
          </a:p>
          <a:p>
            <a:pPr lvl="1" rtl="0" fontAlgn="base"/>
            <a:r>
              <a:rPr lang="en-US" sz="1200" b="0" i="0" u="none" strike="noStrike" kern="1200" dirty="0">
                <a:solidFill>
                  <a:schemeClr val="tx1"/>
                </a:solidFill>
                <a:effectLst/>
                <a:latin typeface="Arial" pitchFamily="-111" charset="0"/>
                <a:ea typeface="ＭＳ Ｐゴシック" pitchFamily="-111" charset="-128"/>
                <a:cs typeface="+mn-cs"/>
              </a:rPr>
              <a:t>complete page 22</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Let teachers work through onscreen?</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Go over solutions for onscreen?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Prompt two teachers: one who used abstraction and one who didn’t.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Give them 30 seconds to discuss the “better” solution</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Abstraction discussion </a:t>
            </a: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Enter AND/OR</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in contracts page</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err="1">
                <a:latin typeface="Arial" charset="0"/>
                <a:ea typeface="ＭＳ Ｐゴシック" charset="-128"/>
              </a:rPr>
              <a:t>Inequailities</a:t>
            </a:r>
            <a:endParaRPr lang="en-US" altLang="en-US" dirty="0">
              <a:latin typeface="Arial" charset="0"/>
              <a:ea typeface="ＭＳ Ｐゴシック" charset="-128"/>
            </a:endParaRPr>
          </a:p>
          <a:p>
            <a:r>
              <a:rPr lang="en-US" altLang="en-US" dirty="0">
                <a:latin typeface="Arial" charset="0"/>
                <a:ea typeface="ＭＳ Ｐゴシック" charset="-128"/>
              </a:rPr>
              <a:t>Compound</a:t>
            </a:r>
            <a:r>
              <a:rPr lang="en-US" altLang="en-US" baseline="0" dirty="0">
                <a:latin typeface="Arial" charset="0"/>
                <a:ea typeface="ＭＳ Ｐゴシック" charset="-128"/>
              </a:rPr>
              <a:t> Inequalities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Why doesn’t Sam stay on the screen? Act out safe-left?, safe-right?, and onscreen?</a:t>
            </a:r>
          </a:p>
          <a:p>
            <a:r>
              <a:rPr lang="en-US" dirty="0"/>
              <a:t>Which solution</a:t>
            </a:r>
            <a:r>
              <a:rPr lang="en-US" baseline="0" dirty="0"/>
              <a:t> is the ‘better’ solution?</a:t>
            </a: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61</a:t>
            </a:fld>
            <a:endParaRPr lang="en-US" altLang="en-US"/>
          </a:p>
        </p:txBody>
      </p:sp>
    </p:spTree>
    <p:extLst>
      <p:ext uri="{BB962C8B-B14F-4D97-AF65-F5344CB8AC3E}">
        <p14:creationId xmlns:p14="http://schemas.microsoft.com/office/powerpoint/2010/main" val="198505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Update Freddy Krueger</a:t>
            </a:r>
            <a:r>
              <a:rPr lang="en-US" altLang="en-US" baseline="0" dirty="0">
                <a:latin typeface="Arial" charset="0"/>
                <a:ea typeface="ＭＳ Ｐゴシック" charset="-128"/>
              </a:rPr>
              <a:t> slide? Maybe new Pennywise from IT movie?</a:t>
            </a:r>
            <a:endParaRPr lang="en-US" altLang="en-US" dirty="0">
              <a:latin typeface="Arial" charset="0"/>
              <a:ea typeface="ＭＳ Ｐゴシック" charset="-128"/>
            </a:endParaRPr>
          </a:p>
          <a:p>
            <a:r>
              <a:rPr lang="en-US" altLang="en-US" u="sng" dirty="0">
                <a:latin typeface="Arial" charset="0"/>
                <a:ea typeface="ＭＳ Ｐゴシック" charset="-128"/>
              </a:rPr>
              <a:t>KEY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-Unfortunately,</a:t>
            </a:r>
            <a:r>
              <a:rPr lang="en-US" altLang="en-US" baseline="0" dirty="0">
                <a:latin typeface="Arial" charset="0"/>
                <a:ea typeface="ＭＳ Ｐゴシック" charset="-128"/>
              </a:rPr>
              <a:t> A</a:t>
            </a:r>
            <a:r>
              <a:rPr lang="en-US" altLang="en-US" dirty="0">
                <a:latin typeface="Arial" charset="0"/>
                <a:ea typeface="ＭＳ Ｐゴシック" charset="-128"/>
              </a:rPr>
              <a:t>lgebra scares the hell out of most </a:t>
            </a:r>
            <a:r>
              <a:rPr lang="en-US" altLang="en-US" dirty="0" err="1">
                <a:latin typeface="Arial" charset="0"/>
                <a:ea typeface="ＭＳ Ｐゴシック" charset="-128"/>
              </a:rPr>
              <a:t>americans</a:t>
            </a:r>
            <a:r>
              <a:rPr lang="en-US" altLang="en-US" dirty="0">
                <a:latin typeface="Arial" charset="0"/>
                <a:ea typeface="ＭＳ Ｐゴシック"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-Students and Teachers have math anxiety or Math Trauma(Jo </a:t>
            </a:r>
            <a:r>
              <a:rPr lang="en-US" altLang="en-US" dirty="0" err="1">
                <a:latin typeface="Arial" charset="0"/>
                <a:ea typeface="ＭＳ Ｐゴシック" charset="-128"/>
              </a:rPr>
              <a:t>Boaler</a:t>
            </a:r>
            <a:r>
              <a:rPr lang="en-US" altLang="en-US" dirty="0">
                <a:latin typeface="Arial" charset="0"/>
                <a:ea typeface="ＭＳ Ｐゴシック" charset="-128"/>
              </a:rPr>
              <a:t>) research</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a:t>
            </a:r>
          </a:p>
          <a:p>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u="sng"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Why do we have a national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fear</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of algebra? To understand, we need to think about how math is taught to young students</a:t>
            </a:r>
          </a:p>
          <a:p>
            <a:endParaRPr lang="en-US" alt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endParaRPr lang="en-US" altLang="en-US" dirty="0">
              <a:latin typeface="Arial" charset="0"/>
              <a:ea typeface="ＭＳ Ｐゴシック" charset="-128"/>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8CC32E8-4A90-3B41-BFD9-A0C00A578490}" type="slidenum">
              <a:rPr lang="en-US" altLang="en-US" sz="1200"/>
              <a:pPr/>
              <a:t>7</a:t>
            </a:fld>
            <a:endParaRPr lang="en-US"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62</a:t>
            </a:fld>
            <a:endParaRPr lang="en-US" altLang="en-US"/>
          </a:p>
        </p:txBody>
      </p:sp>
    </p:spTree>
    <p:extLst>
      <p:ext uri="{BB962C8B-B14F-4D97-AF65-F5344CB8AC3E}">
        <p14:creationId xmlns:p14="http://schemas.microsoft.com/office/powerpoint/2010/main" val="1655701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Circles</a:t>
            </a:r>
            <a:r>
              <a:rPr lang="en-US" baseline="0" dirty="0"/>
              <a:t> on the walls</a:t>
            </a:r>
          </a:p>
          <a:p>
            <a:r>
              <a:rPr lang="en-US" baseline="0" dirty="0"/>
              <a:t>-Review Data Types </a:t>
            </a:r>
            <a:r>
              <a:rPr lang="mr-IN" baseline="0" dirty="0"/>
              <a:t>–</a:t>
            </a:r>
            <a:r>
              <a:rPr lang="en-US" baseline="0" dirty="0"/>
              <a:t> Numbers, Strings, Images</a:t>
            </a:r>
          </a:p>
          <a:p>
            <a:r>
              <a:rPr lang="en-US" baseline="0" dirty="0"/>
              <a:t>-Open “Defining Values” </a:t>
            </a:r>
            <a:r>
              <a:rPr lang="mr-IN" baseline="0" dirty="0"/>
              <a:t>–</a:t>
            </a:r>
            <a:r>
              <a:rPr lang="en-US" baseline="0" dirty="0"/>
              <a:t> What’s name of file?, (define </a:t>
            </a:r>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63</a:t>
            </a:fld>
            <a:endParaRPr lang="en-US" altLang="en-US"/>
          </a:p>
        </p:txBody>
      </p:sp>
    </p:spTree>
    <p:extLst>
      <p:ext uri="{BB962C8B-B14F-4D97-AF65-F5344CB8AC3E}">
        <p14:creationId xmlns:p14="http://schemas.microsoft.com/office/powerpoint/2010/main" val="34986843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9889FF0-5D87-6A40-8088-64BB42548C9C}" type="slidenum">
              <a:rPr lang="en-US" altLang="en-US" sz="1200"/>
              <a:pPr/>
              <a:t>64</a:t>
            </a:fld>
            <a:endParaRPr lang="en-US" alt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New Material:  will show something we haven’t done yet.</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So far, every function we’ve written so far follow one rule - this limits us as there are problems that can’t be solved that </a:t>
            </a:r>
            <a:endParaRPr lang="en-US" b="0" dirty="0">
              <a:effectLst/>
            </a:endParaRPr>
          </a:p>
          <a:p>
            <a:br>
              <a:rPr lang="en-US" dirty="0"/>
            </a:br>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-Open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luigi’s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pizza file</a:t>
            </a:r>
            <a:endParaRPr lang="en-US" b="0" dirty="0">
              <a:effectLst/>
            </a:endParaRPr>
          </a:p>
          <a:p>
            <a:pPr rtl="0" fontAlgn="base"/>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-Self-guided inquiry</a:t>
            </a:r>
            <a:br>
              <a:rPr lang="en-US" b="0" dirty="0">
                <a:effectLst/>
              </a:rPr>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-New Code, New Questions:  We don’t expect you to understand this code. We are throwing something at you that we want you to explore</a:t>
            </a:r>
            <a:endParaRPr lang="en-US" b="0" dirty="0">
              <a:effectLst/>
            </a:endParaRPr>
          </a:p>
          <a:p>
            <a:r>
              <a:rPr lang="en-US" dirty="0"/>
              <a:t>-When changing else from “That’s not</a:t>
            </a:r>
            <a:r>
              <a:rPr lang="en-US" baseline="0" dirty="0"/>
              <a:t> on the menu!” to 1000.00 this is a key moment and misunderstanding sometimes.</a:t>
            </a:r>
            <a:br>
              <a:rPr lang="en-US" dirty="0"/>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-Function composition inherits the limitations of the functions domain.</a:t>
            </a:r>
            <a:endParaRPr lang="en-US" altLang="en-US" b="0"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Piecewise functions</a:t>
            </a:r>
          </a:p>
          <a:p>
            <a:r>
              <a:rPr lang="en-US" altLang="en-US" dirty="0">
                <a:latin typeface="Arial" charset="0"/>
                <a:ea typeface="ＭＳ Ｐゴシック" charset="-128"/>
              </a:rPr>
              <a:t>Absolute Value function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Function composition inherits the limitations of the functions domain.</a:t>
            </a:r>
            <a:endParaRPr lang="en-US" altLang="en-US" b="0" dirty="0">
              <a:latin typeface="Arial" charset="0"/>
              <a:ea typeface="ＭＳ Ｐゴシック" charset="-128"/>
            </a:endParaRPr>
          </a:p>
          <a:p>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65</a:t>
            </a:fld>
            <a:endParaRPr lang="en-US" altLang="en-US"/>
          </a:p>
        </p:txBody>
      </p:sp>
    </p:spTree>
    <p:extLst>
      <p:ext uri="{BB962C8B-B14F-4D97-AF65-F5344CB8AC3E}">
        <p14:creationId xmlns:p14="http://schemas.microsoft.com/office/powerpoint/2010/main" val="2883657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NOTICE &amp; WONDER:</a:t>
            </a:r>
          </a:p>
          <a:p>
            <a:r>
              <a:rPr lang="en-US" altLang="en-US" dirty="0">
                <a:latin typeface="Arial" charset="0"/>
                <a:ea typeface="ＭＳ Ｐゴシック" charset="-128"/>
              </a:rPr>
              <a:t>Have teachers notice and wonder after you’ve circled and labeled the things that have changes. </a:t>
            </a:r>
          </a:p>
          <a:p>
            <a:endParaRPr lang="en-US" altLang="en-US" dirty="0">
              <a:latin typeface="Arial" charset="0"/>
              <a:ea typeface="ＭＳ Ｐゴシック" charset="-128"/>
            </a:endParaRPr>
          </a:p>
          <a:p>
            <a:r>
              <a:rPr lang="en-US" altLang="en-US" dirty="0">
                <a:latin typeface="Arial" charset="0"/>
                <a:ea typeface="ＭＳ Ｐゴシック" charset="-128"/>
              </a:rPr>
              <a:t>KEY POINTS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-Using the DR with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cond</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-More power, more responsible - needs to have more planning and which means the DR needs to be updated</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-Using the DR with contract, purpose statement, and examples are all the same.  </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-The moment of change is when we circle and label (draw attention to this!!)</a:t>
            </a:r>
            <a:endParaRPr lang="en-US" b="0" dirty="0">
              <a:effectLst/>
            </a:endParaRPr>
          </a:p>
          <a:p>
            <a:pPr rtl="0"/>
            <a:r>
              <a:rPr lang="en-US" b="0" dirty="0">
                <a:effectLst/>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We’ve circled and labeled more things than what’s in the domain.</a:t>
            </a:r>
            <a:endParaRPr lang="en-US" b="0" dirty="0">
              <a:effectLst/>
            </a:endParaRPr>
          </a:p>
          <a:p>
            <a:r>
              <a:rPr lang="en-US" dirty="0"/>
              <a:t>-We</a:t>
            </a:r>
            <a:r>
              <a:rPr lang="en-US" baseline="0" dirty="0"/>
              <a:t> now have functions with multiple personalities</a:t>
            </a:r>
          </a:p>
          <a:p>
            <a:br>
              <a:rPr lang="en-US" dirty="0"/>
            </a:b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-piecewise</a:t>
            </a:r>
            <a:r>
              <a:rPr lang="en-US" altLang="en-US" baseline="0" dirty="0">
                <a:latin typeface="Arial" charset="0"/>
                <a:ea typeface="ＭＳ Ｐゴシック" charset="-128"/>
              </a:rPr>
              <a:t> functions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-The order to which you give arguments to a function has no bearing on how the function - what does y represent(Example</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f(x, y) = 2y + x^2</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pPr rtl="0"/>
            <a:r>
              <a:rPr lang="en-US" dirty="0"/>
              <a:t>How do you know this is a </a:t>
            </a:r>
            <a:r>
              <a:rPr lang="en-US" dirty="0" err="1"/>
              <a:t>cond</a:t>
            </a:r>
            <a:r>
              <a:rPr lang="en-US" dirty="0"/>
              <a:t>?: A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We’ve circled and labeled more things than what’s in the domain.</a:t>
            </a:r>
            <a:b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br>
            <a:r>
              <a:rPr lang="en-US" baseline="0" dirty="0"/>
              <a:t>-Note: When realizing it’s </a:t>
            </a:r>
            <a:r>
              <a:rPr lang="en-US" baseline="0" dirty="0" err="1"/>
              <a:t>cond</a:t>
            </a:r>
            <a:r>
              <a:rPr lang="en-US" baseline="0" dirty="0"/>
              <a:t> &amp; writing the definition start on the right side w/10.50, 9.00, 11.25 and ask “When is the function going to produce this?”</a:t>
            </a:r>
            <a:endParaRPr lang="en-US" b="0" dirty="0">
              <a:effectLst/>
            </a:endParaRPr>
          </a:p>
          <a:p>
            <a:pPr rtl="0"/>
            <a:r>
              <a:rPr lang="en-US" b="0" dirty="0">
                <a:effectLst/>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data type is pepperoni?</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 we have a function to compare a string to another string?  </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-Won’t we need quotes around range?</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-The function cost uses another function string=?</a:t>
            </a:r>
            <a:endParaRPr lang="en-US" b="0" dirty="0">
              <a:effectLst/>
            </a:endParaRPr>
          </a:p>
          <a:p>
            <a:br>
              <a:rPr lang="en-US" dirty="0"/>
            </a:br>
            <a:br>
              <a:rPr lang="en-US" b="0" dirty="0">
                <a:effectLst/>
              </a:rPr>
            </a:b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66</a:t>
            </a:fld>
            <a:endParaRPr lang="en-US" altLang="en-US"/>
          </a:p>
        </p:txBody>
      </p:sp>
    </p:spTree>
    <p:extLst>
      <p:ext uri="{BB962C8B-B14F-4D97-AF65-F5344CB8AC3E}">
        <p14:creationId xmlns:p14="http://schemas.microsoft.com/office/powerpoint/2010/main" val="18395484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-Using the DR with </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cond</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-More power, more responsible - needs to have more planning and which means the DR needs to be updated</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-Using the DR with contract, purpose statement, and examples are all the same.  </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-The moment of change is when we circle and label (draw attention to this!!)</a:t>
            </a:r>
            <a:endParaRPr lang="en-US" b="0" dirty="0">
              <a:effectLst/>
            </a:endParaRPr>
          </a:p>
          <a:p>
            <a:pPr rtl="0"/>
            <a:r>
              <a:rPr lang="en-US" b="0" dirty="0">
                <a:effectLst/>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We’ve circled and labeled more things than what’s in the domain.</a:t>
            </a:r>
            <a:endParaRPr lang="en-US" b="0" dirty="0">
              <a:effectLst/>
            </a:endParaRPr>
          </a:p>
          <a:p>
            <a:r>
              <a:rPr lang="en-US" dirty="0"/>
              <a:t>-We</a:t>
            </a:r>
            <a:r>
              <a:rPr lang="en-US" baseline="0" dirty="0"/>
              <a:t> now have functions with multiple personalities</a:t>
            </a:r>
          </a:p>
          <a:p>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a:latin typeface="Arial" charset="0"/>
                <a:ea typeface="ＭＳ Ｐゴシック" charset="-128"/>
              </a:rPr>
              <a:t>-piecewise</a:t>
            </a:r>
            <a:r>
              <a:rPr lang="en-US" altLang="en-US" baseline="0" dirty="0">
                <a:latin typeface="Arial" charset="0"/>
                <a:ea typeface="ＭＳ Ｐゴシック" charset="-128"/>
              </a:rPr>
              <a:t> functions</a:t>
            </a:r>
          </a:p>
          <a:p>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-The order to which you give arguments to a function has no bearing on how the function - what does y represent(Example</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f(x, y) = 2y + x^2</a:t>
            </a:r>
            <a:endPar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pPr rtl="0"/>
            <a:r>
              <a:rPr lang="en-US" dirty="0"/>
              <a:t>How do you know this is a </a:t>
            </a:r>
            <a:r>
              <a:rPr lang="en-US" dirty="0" err="1"/>
              <a:t>cond</a:t>
            </a:r>
            <a:r>
              <a:rPr lang="en-US" dirty="0"/>
              <a:t>?: A </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We’ve circled and labeled more things than what’s in the domain.</a:t>
            </a:r>
            <a:b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br>
            <a:r>
              <a:rPr lang="en-US" baseline="0" dirty="0"/>
              <a:t>-Note: When realizing it’s </a:t>
            </a:r>
            <a:r>
              <a:rPr lang="en-US" baseline="0" dirty="0" err="1"/>
              <a:t>cond</a:t>
            </a:r>
            <a:r>
              <a:rPr lang="en-US" baseline="0" dirty="0"/>
              <a:t> &amp; writing the definition start on the right side w/(+ y 20) , (- y 20) and ask “When is the function going to produce this?”</a:t>
            </a:r>
            <a:endParaRPr lang="en-US" b="0" dirty="0">
              <a:effectLst/>
            </a:endParaRPr>
          </a:p>
          <a:p>
            <a:pPr rtl="0"/>
            <a:r>
              <a:rPr lang="en-US" b="0" dirty="0">
                <a:effectLst/>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What data type is pepperoni?</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 we have a function to compare a string to another string?  </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-Won’t we need quotes around range?</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-The function cost uses another function string=?</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67</a:t>
            </a:fld>
            <a:endParaRPr lang="en-US" altLang="en-US"/>
          </a:p>
        </p:txBody>
      </p:sp>
    </p:spTree>
    <p:extLst>
      <p:ext uri="{BB962C8B-B14F-4D97-AF65-F5344CB8AC3E}">
        <p14:creationId xmlns:p14="http://schemas.microsoft.com/office/powerpoint/2010/main" val="21155110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KEY POINTS</a:t>
            </a:r>
          </a:p>
          <a:p>
            <a:pPr marL="171450" indent="-171450">
              <a:buFontTx/>
              <a:buChar char="-"/>
            </a:pPr>
            <a:r>
              <a:rPr lang="en-US" altLang="en-US" dirty="0">
                <a:latin typeface="Arial" charset="0"/>
                <a:ea typeface="ＭＳ Ｐゴシック" charset="-128"/>
              </a:rPr>
              <a:t>If time permits, have teachers explore the challenges</a:t>
            </a: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r>
            <a:r>
              <a:rPr lang="en-US" sz="1200" b="0" i="0" u="none" strike="noStrike" kern="1200" dirty="0" err="1">
                <a:solidFill>
                  <a:schemeClr val="tx1"/>
                </a:solidFill>
                <a:effectLst/>
                <a:latin typeface="Arial" pitchFamily="-111" charset="0"/>
                <a:ea typeface="ＭＳ Ｐゴシック" pitchFamily="-111" charset="-128"/>
                <a:cs typeface="ＭＳ Ｐゴシック" pitchFamily="-111" charset="-128"/>
              </a:rPr>
              <a:t>GoFast</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-Warping</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-Blocking</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-Hiding</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-When am I adding 20?</a:t>
            </a:r>
            <a:endParaRPr lang="en-US" b="0" dirty="0">
              <a:effectLst/>
            </a:endParaRPr>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-When does y increase by 20?</a:t>
            </a:r>
            <a:endParaRPr lang="en-US" b="0" dirty="0">
              <a:effectLst/>
            </a:endParaRPr>
          </a:p>
          <a:p>
            <a:br>
              <a:rPr lang="en-US" dirty="0"/>
            </a:br>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12D9701-88EE-A44E-A611-DE019190C6BC}" type="slidenum">
              <a:rPr lang="en-US" altLang="en-US" sz="1200"/>
              <a:pPr/>
              <a:t>68</a:t>
            </a:fld>
            <a:endParaRPr lang="en-US" alt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9B2C429-7DB4-7448-8BEB-D9570C7A0A94}" type="slidenum">
              <a:rPr lang="en-US" altLang="en-US" sz="1200"/>
              <a:pPr/>
              <a:t>69</a:t>
            </a:fld>
            <a:endParaRPr lang="en-US" alt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charset="0"/>
                <a:ea typeface="ＭＳ Ｐゴシック" charset="-128"/>
              </a:rPr>
              <a:t>Unit 8:</a:t>
            </a:r>
          </a:p>
          <a:p>
            <a:r>
              <a:rPr lang="en-US" altLang="en-US" dirty="0">
                <a:latin typeface="Arial" charset="0"/>
                <a:ea typeface="ＭＳ Ｐゴシック" charset="-128"/>
              </a:rPr>
              <a:t>KEY POINTS</a:t>
            </a:r>
          </a:p>
          <a:p>
            <a:r>
              <a:rPr lang="en-US" altLang="en-US" dirty="0">
                <a:latin typeface="Arial" charset="0"/>
                <a:ea typeface="ＭＳ Ｐゴシック" charset="-128"/>
              </a:rPr>
              <a:t>-Act out 1 dimensional collision, asking “How far are we?”, “Did we collide?” </a:t>
            </a:r>
            <a:endParaRPr lang="en-US" altLang="en-US" b="0" dirty="0">
              <a:effectLst/>
              <a:latin typeface="Arial" pitchFamily="-111" charset="0"/>
              <a:ea typeface="ＭＳ Ｐゴシック" pitchFamily="-111" charset="-128"/>
            </a:endParaRPr>
          </a:p>
          <a:p>
            <a:r>
              <a:rPr lang="en-US" sz="1200" b="0" i="1" u="none" strike="noStrike" kern="1200" dirty="0">
                <a:solidFill>
                  <a:schemeClr val="tx1"/>
                </a:solidFill>
                <a:effectLst/>
                <a:latin typeface="Arial" pitchFamily="-111" charset="0"/>
                <a:ea typeface="ＭＳ Ｐゴシック" pitchFamily="-111" charset="-128"/>
                <a:cs typeface="+mn-cs"/>
              </a:rPr>
              <a:t>-</a:t>
            </a:r>
            <a:r>
              <a:rPr lang="en-US" sz="1200" b="0" i="0" u="none" strike="noStrike" kern="1200" dirty="0">
                <a:solidFill>
                  <a:schemeClr val="tx1"/>
                </a:solidFill>
                <a:effectLst/>
                <a:latin typeface="Arial" pitchFamily="-111" charset="0"/>
                <a:ea typeface="ＭＳ Ｐゴシック" pitchFamily="-111" charset="-128"/>
                <a:cs typeface="+mn-cs"/>
              </a:rPr>
              <a:t>They are not only touching when they are one certain distance from each other.  It’s an inequality when they are less than a certain distance from the </a:t>
            </a:r>
            <a:r>
              <a:rPr lang="en-US" sz="1200" b="0" i="0" u="none" strike="noStrike" kern="1200" dirty="0" err="1">
                <a:solidFill>
                  <a:schemeClr val="tx1"/>
                </a:solidFill>
                <a:effectLst/>
                <a:latin typeface="Arial" pitchFamily="-111" charset="0"/>
                <a:ea typeface="ＭＳ Ｐゴシック" pitchFamily="-111" charset="-128"/>
                <a:cs typeface="+mn-cs"/>
              </a:rPr>
              <a:t>centerpoint</a:t>
            </a:r>
            <a:r>
              <a:rPr lang="en-US" sz="1200" b="0" i="0" u="none" strike="noStrike" kern="1200" dirty="0">
                <a:solidFill>
                  <a:schemeClr val="tx1"/>
                </a:solidFill>
                <a:effectLst/>
                <a:latin typeface="Arial" pitchFamily="-111" charset="0"/>
                <a:ea typeface="ＭＳ Ｐゴシック" pitchFamily="-111" charset="-128"/>
                <a:cs typeface="+mn-cs"/>
              </a:rPr>
              <a:t>.</a:t>
            </a:r>
            <a:endParaRPr lang="en-US" altLang="en-US" dirty="0">
              <a:latin typeface="Arial" charset="0"/>
              <a:ea typeface="ＭＳ Ｐゴシック" charset="-128"/>
            </a:endParaRPr>
          </a:p>
          <a:p>
            <a:r>
              <a:rPr lang="en-US" altLang="en-US" dirty="0">
                <a:latin typeface="Arial" charset="0"/>
                <a:ea typeface="ＭＳ Ｐゴシック" charset="-128"/>
              </a:rPr>
              <a:t>-Walk</a:t>
            </a:r>
            <a:r>
              <a:rPr lang="en-US" altLang="en-US" baseline="0" dirty="0">
                <a:latin typeface="Arial" charset="0"/>
                <a:ea typeface="ＭＳ Ｐゴシック" charset="-128"/>
              </a:rPr>
              <a:t> them </a:t>
            </a:r>
            <a:r>
              <a:rPr lang="en-US" altLang="en-US" baseline="0">
                <a:latin typeface="Arial" charset="0"/>
                <a:ea typeface="ＭＳ Ｐゴシック" charset="-128"/>
              </a:rPr>
              <a:t>through line-length</a:t>
            </a:r>
          </a:p>
          <a:p>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r>
              <a:rPr lang="en-US" altLang="en-US" dirty="0" err="1">
                <a:latin typeface="Arial" charset="0"/>
                <a:ea typeface="ＭＳ Ｐゴシック" charset="-128"/>
              </a:rPr>
              <a:t>Inequaliities</a:t>
            </a:r>
            <a:endParaRPr lang="en-US" altLang="en-US" dirty="0">
              <a:latin typeface="Arial" charset="0"/>
              <a:ea typeface="ＭＳ Ｐゴシック" charset="-128"/>
            </a:endParaRP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r>
              <a:rPr lang="en-US" altLang="en-US" dirty="0">
                <a:latin typeface="Arial" charset="0"/>
                <a:ea typeface="ＭＳ Ｐゴシック" charset="-128"/>
              </a:rPr>
              <a:t>How many of you teach absolute</a:t>
            </a:r>
            <a:r>
              <a:rPr lang="en-US" altLang="en-US" baseline="0" dirty="0">
                <a:latin typeface="Arial" charset="0"/>
                <a:ea typeface="ＭＳ Ｐゴシック" charset="-128"/>
              </a:rPr>
              <a:t> value?</a:t>
            </a:r>
          </a:p>
          <a:p>
            <a:r>
              <a:rPr lang="en-US" altLang="en-US" baseline="0" dirty="0">
                <a:latin typeface="Arial" charset="0"/>
                <a:ea typeface="ＭＳ Ｐゴシック" charset="-128"/>
              </a:rPr>
              <a:t>How many of you teach Pythagorean Theorem?</a:t>
            </a:r>
          </a:p>
          <a:p>
            <a:r>
              <a:rPr lang="en-US" altLang="en-US" baseline="0" dirty="0">
                <a:latin typeface="Arial" charset="0"/>
                <a:ea typeface="ＭＳ Ｐゴシック" charset="-128"/>
              </a:rPr>
              <a:t>How many of you teach Distance Formula?</a:t>
            </a:r>
            <a:endParaRPr lang="en-US" altLang="en-US" dirty="0">
              <a:latin typeface="Arial" charset="0"/>
              <a:ea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r>
              <a:rPr lang="en-US" altLang="en-US" dirty="0">
                <a:latin typeface="Arial" charset="0"/>
                <a:ea typeface="ＭＳ Ｐゴシック" charset="-128"/>
              </a:rPr>
              <a:t>-Model how to share programs by copying link and submitting via</a:t>
            </a:r>
            <a:r>
              <a:rPr lang="en-US" altLang="en-US" baseline="0" dirty="0">
                <a:latin typeface="Arial" charset="0"/>
                <a:ea typeface="ＭＳ Ｐゴシック" charset="-128"/>
              </a:rPr>
              <a:t> Google Form</a:t>
            </a:r>
          </a:p>
          <a:p>
            <a:r>
              <a:rPr lang="en-US" altLang="en-US" baseline="0" dirty="0">
                <a:latin typeface="Arial" charset="0"/>
                <a:ea typeface="ＭＳ Ｐゴシック" charset="-128"/>
              </a:rPr>
              <a:t>-Model how to create a QR code, highlight email and social media</a:t>
            </a:r>
          </a:p>
          <a:p>
            <a:r>
              <a:rPr lang="en-US" altLang="en-US" baseline="0" dirty="0">
                <a:latin typeface="Arial" charset="0"/>
                <a:ea typeface="ＭＳ Ｐゴシック" charset="-128"/>
              </a:rPr>
              <a:t>-For ’tilt’ </a:t>
            </a:r>
            <a:r>
              <a:rPr lang="en-US" altLang="en-US" baseline="0" dirty="0" err="1">
                <a:latin typeface="Arial" charset="0"/>
                <a:ea typeface="ＭＳ Ｐゴシック" charset="-128"/>
              </a:rPr>
              <a:t>teachpack</a:t>
            </a:r>
            <a:r>
              <a:rPr lang="en-US" altLang="en-US" baseline="0" dirty="0">
                <a:latin typeface="Arial" charset="0"/>
                <a:ea typeface="ＭＳ Ｐゴシック" charset="-128"/>
              </a:rPr>
              <a:t>, have teachers save a different copy with the ‘tilt’ </a:t>
            </a:r>
            <a:r>
              <a:rPr lang="en-US" altLang="en-US" baseline="0" dirty="0" err="1">
                <a:latin typeface="Arial" charset="0"/>
                <a:ea typeface="ＭＳ Ｐゴシック" charset="-128"/>
              </a:rPr>
              <a:t>teachpack</a:t>
            </a:r>
            <a:r>
              <a:rPr lang="en-US" altLang="en-US" baseline="0" dirty="0">
                <a:latin typeface="Arial" charset="0"/>
                <a:ea typeface="ＭＳ Ｐゴシック" charset="-128"/>
              </a:rPr>
              <a:t> as best practice.</a:t>
            </a:r>
          </a:p>
          <a:p>
            <a:r>
              <a:rPr lang="en-US" altLang="en-US" baseline="0" dirty="0">
                <a:latin typeface="Arial" charset="0"/>
                <a:ea typeface="ＭＳ Ｐゴシック" charset="-128"/>
              </a:rPr>
              <a:t>-show teachers where ‘data structures’ resources are to get player moving in 2D</a:t>
            </a:r>
          </a:p>
          <a:p>
            <a:pPr marL="171450" indent="-171450">
              <a:buFontTx/>
              <a:buChar char="-"/>
            </a:pPr>
            <a:r>
              <a:rPr lang="en-US" altLang="en-US" baseline="0" dirty="0">
                <a:latin typeface="Arial" charset="0"/>
                <a:ea typeface="ＭＳ Ｐゴシック" charset="-128"/>
              </a:rPr>
              <a:t>Highlight ”How to Design Programs” textbook taught at Universities like Brown, WPI, and Northeastern</a:t>
            </a:r>
          </a:p>
          <a:p>
            <a:pPr marL="171450" indent="-171450">
              <a:buFontTx/>
              <a:buChar char="-"/>
            </a:pPr>
            <a:endParaRPr lang="en-US" altLang="en-US" baseline="0" dirty="0">
              <a:latin typeface="Arial" charset="0"/>
              <a:ea typeface="ＭＳ Ｐゴシック" charset="-128"/>
            </a:endParaRPr>
          </a:p>
          <a:p>
            <a:pPr marL="171450" indent="-171450">
              <a:buFontTx/>
              <a:buChar char="-"/>
            </a:pPr>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70</a:t>
            </a:fld>
            <a:endParaRPr lang="en-US" altLang="en-US"/>
          </a:p>
        </p:txBody>
      </p:sp>
    </p:spTree>
    <p:extLst>
      <p:ext uri="{BB962C8B-B14F-4D97-AF65-F5344CB8AC3E}">
        <p14:creationId xmlns:p14="http://schemas.microsoft.com/office/powerpoint/2010/main" val="16548567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71</a:t>
            </a:fld>
            <a:endParaRPr lang="en-US" altLang="en-US"/>
          </a:p>
        </p:txBody>
      </p:sp>
    </p:spTree>
    <p:extLst>
      <p:ext uri="{BB962C8B-B14F-4D97-AF65-F5344CB8AC3E}">
        <p14:creationId xmlns:p14="http://schemas.microsoft.com/office/powerpoint/2010/main" val="111712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u="sng" dirty="0">
                <a:latin typeface="Arial" charset="0"/>
                <a:ea typeface="ＭＳ Ｐゴシック" charset="-128"/>
              </a:rPr>
              <a:t>KEY POINTS</a:t>
            </a:r>
          </a:p>
          <a:p>
            <a:r>
              <a:rPr lang="en-US" altLang="en-US" sz="1100" dirty="0">
                <a:latin typeface="Arial" charset="0"/>
                <a:ea typeface="ＭＳ Ｐゴシック" charset="-128"/>
              </a:rPr>
              <a:t>-When you’re 7 or 8</a:t>
            </a:r>
            <a:r>
              <a:rPr lang="en-US" altLang="en-US" sz="1100" baseline="0" dirty="0">
                <a:latin typeface="Arial" charset="0"/>
                <a:ea typeface="ＭＳ Ｐゴシック" charset="-128"/>
              </a:rPr>
              <a:t> </a:t>
            </a:r>
            <a:r>
              <a:rPr lang="en-US" altLang="en-US" sz="1100" baseline="0" dirty="0">
                <a:latin typeface="Arial" charset="0"/>
                <a:ea typeface="ＭＳ Ｐゴシック" charset="-128"/>
                <a:sym typeface="Wingdings"/>
              </a:rPr>
              <a:t> 4 + 2  “What’s the answer?”</a:t>
            </a:r>
          </a:p>
          <a:p>
            <a:r>
              <a:rPr lang="en-US" altLang="en-US" sz="1100" baseline="0" dirty="0">
                <a:latin typeface="Arial" charset="0"/>
                <a:ea typeface="ＭＳ Ｐゴシック" charset="-128"/>
                <a:sym typeface="Wingdings"/>
              </a:rPr>
              <a:t>-When you’re a little older   6 = _ + 2  “What’s the answer?”</a:t>
            </a:r>
          </a:p>
          <a:p>
            <a:pPr marL="171450" indent="-171450">
              <a:buFontTx/>
              <a:buChar char="-"/>
            </a:pPr>
            <a:r>
              <a:rPr lang="en-US" altLang="en-US" sz="1100" baseline="0" dirty="0">
                <a:latin typeface="Arial" charset="0"/>
                <a:ea typeface="ＭＳ Ｐゴシック" charset="-128"/>
                <a:sym typeface="Wingdings"/>
              </a:rPr>
              <a:t>Pre-Algebra  6 = x + 2    “What’s the answer?”</a:t>
            </a:r>
          </a:p>
          <a:p>
            <a:pPr marL="171450" indent="-171450">
              <a:buFontTx/>
              <a:buChar char="-"/>
            </a:pPr>
            <a:r>
              <a:rPr lang="en-US" altLang="en-US" sz="1100" baseline="0" dirty="0">
                <a:latin typeface="Arial" charset="0"/>
                <a:ea typeface="ＭＳ Ｐゴシック" charset="-128"/>
                <a:sym typeface="Wingdings"/>
              </a:rPr>
              <a:t>Structure has changed but process remains the same</a:t>
            </a:r>
          </a:p>
          <a:p>
            <a:pPr marL="171450" indent="-171450">
              <a:buFontTx/>
              <a:buChar char="-"/>
            </a:pPr>
            <a:r>
              <a:rPr lang="en-US" altLang="en-US" sz="1100" baseline="0" dirty="0">
                <a:latin typeface="Arial" charset="0"/>
                <a:ea typeface="ＭＳ Ｐゴシック" charset="-128"/>
                <a:sym typeface="Wingdings"/>
              </a:rPr>
              <a:t>Then in Algebra, EVERYTHING has changed.   f(x) = x + 2  “What’s the Answer?”</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Object - Process duality problem</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Other problem is seeing/visualizing the representation of functions</a:t>
            </a:r>
            <a:endParaRPr lang="en-US" altLang="en-US" sz="1100" dirty="0">
              <a:latin typeface="Arial" charset="0"/>
              <a:ea typeface="ＭＳ Ｐゴシック" charset="-128"/>
            </a:endParaRPr>
          </a:p>
          <a:p>
            <a:r>
              <a:rPr lang="en-US" altLang="en-US" sz="1100" u="sng" dirty="0">
                <a:latin typeface="Arial" charset="0"/>
                <a:ea typeface="ＭＳ Ｐゴシック" charset="-128"/>
              </a:rPr>
              <a:t>MATH CONNECTIONS</a:t>
            </a:r>
          </a:p>
          <a:p>
            <a:endParaRPr lang="en-US" altLang="en-US" sz="1100" dirty="0">
              <a:latin typeface="Arial" charset="0"/>
              <a:ea typeface="ＭＳ Ｐゴシック" charset="-128"/>
            </a:endParaRPr>
          </a:p>
          <a:p>
            <a:r>
              <a:rPr lang="en-US" altLang="en-US" sz="1100" u="sng" dirty="0">
                <a:latin typeface="Arial" charset="0"/>
                <a:ea typeface="ＭＳ Ｐゴシック" charset="-128"/>
              </a:rPr>
              <a:t>POWERFUL</a:t>
            </a:r>
            <a:r>
              <a:rPr lang="en-US" altLang="en-US" sz="1100" u="sng" baseline="0" dirty="0">
                <a:latin typeface="Arial" charset="0"/>
                <a:ea typeface="ＭＳ Ｐゴシック" charset="-128"/>
              </a:rPr>
              <a:t> QUOTES/PHRASES</a:t>
            </a:r>
          </a:p>
          <a:p>
            <a:pPr rtl="0"/>
            <a:r>
              <a:rPr lang="en-US" altLang="en-US" sz="1100" dirty="0">
                <a:latin typeface="Arial" charset="0"/>
                <a:ea typeface="ＭＳ Ｐゴシック" charset="-128"/>
              </a:rPr>
              <a: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At age 13 or 14, students have done thousands of math problems, and every single one has given them one goal: get the answer. But there is no answer here, there's not even a question. This is the first huge cognitive hurdle for kids: we're no longer talking about math as a process anymore, now we’re talking about functions: objects, with their own properties. When they reach algebra, math hasn't just gotten harder, math completely changed! We’re no longer asking students “what is the answer?” We’re asking questions like “Is this function linear? Is it exponential?” A HUGE change from the way math has been taught before now.  Object - Process duality problem.</a:t>
            </a:r>
            <a:endParaRPr lang="en-US" sz="1100" b="0" dirty="0">
              <a:effectLst/>
            </a:endParaRPr>
          </a:p>
          <a:p>
            <a:pPr rtl="0"/>
            <a:br>
              <a:rPr lang="en-US" sz="1100" dirty="0"/>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Which one of these is “the real function”? They all are! These functions as objects have multiple representations, and the second largest challenge in algebra is realizing how they are all connected. Each representation takes a while to learn, and adding that they are connected - involves even more time</a:t>
            </a:r>
            <a:endParaRPr lang="en-US" sz="1100" b="0" dirty="0">
              <a:effectLst/>
            </a:endParaRPr>
          </a:p>
          <a:p>
            <a:br>
              <a:rPr lang="en-US" sz="1100" dirty="0"/>
            </a:br>
            <a:endParaRPr lang="en-US" altLang="en-US" sz="1100" dirty="0">
              <a:latin typeface="Arial" charset="0"/>
              <a:ea typeface="ＭＳ Ｐゴシック"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329EB7B-BCE7-BF4C-A2BB-988B6D838282}" type="slidenum">
              <a:rPr lang="en-US" altLang="en-US" sz="1200"/>
              <a:pPr/>
              <a:t>8</a:t>
            </a:fld>
            <a:endParaRPr lang="en-US"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solidFill>
                  <a:srgbClr val="000000"/>
                </a:solidFill>
                <a:latin typeface="Arial" charset="0"/>
                <a:ea typeface="ＭＳ Ｐゴシック" charset="-128"/>
              </a:rPr>
              <a:t>What’s different for pre-algebra and earlier?</a:t>
            </a:r>
          </a:p>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318FDF4-B734-C141-9490-F5FB168EAF48}" type="slidenum">
              <a:rPr lang="en-US" altLang="en-US" sz="1200"/>
              <a:pPr/>
              <a:t>72</a:t>
            </a:fld>
            <a:endParaRPr lang="en-US" alt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100 Days devoted to material that Bootstrap Covers</a:t>
            </a:r>
          </a:p>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altLang="en-US" dirty="0">
              <a:latin typeface="Arial" charset="0"/>
              <a:ea typeface="ＭＳ Ｐゴシック" charset="-128"/>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FC92C7C-DEC1-1A43-957A-6AF4114C33B2}" type="slidenum">
              <a:rPr lang="en-US" altLang="en-US" sz="1200"/>
              <a:pPr/>
              <a:t>73</a:t>
            </a:fld>
            <a:endParaRPr lang="en-US" alt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74</a:t>
            </a:fld>
            <a:endParaRPr lang="en-US" altLang="en-US"/>
          </a:p>
        </p:txBody>
      </p:sp>
    </p:spTree>
    <p:extLst>
      <p:ext uri="{BB962C8B-B14F-4D97-AF65-F5344CB8AC3E}">
        <p14:creationId xmlns:p14="http://schemas.microsoft.com/office/powerpoint/2010/main" val="14964935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75</a:t>
            </a:fld>
            <a:endParaRPr lang="en-US" altLang="en-US"/>
          </a:p>
        </p:txBody>
      </p:sp>
    </p:spTree>
    <p:extLst>
      <p:ext uri="{BB962C8B-B14F-4D97-AF65-F5344CB8AC3E}">
        <p14:creationId xmlns:p14="http://schemas.microsoft.com/office/powerpoint/2010/main" val="2387220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one part of a multi-facet pathway that we at Bootstrap have created. </a:t>
            </a:r>
            <a:r>
              <a:rPr lang="en-US" dirty="0" err="1"/>
              <a:t>Bootstrap:Physics</a:t>
            </a:r>
            <a:r>
              <a:rPr lang="en-US" dirty="0"/>
              <a:t> allows your physics teacher to integrate computing into a standard HS Physics class, and Bootstrap:Reactive</a:t>
            </a:r>
            <a:r>
              <a:rPr lang="en-US" baseline="0" dirty="0"/>
              <a:t> allows your students to go deeper into CS by </a:t>
            </a:r>
            <a:r>
              <a:rPr lang="en-US" i="1" baseline="0" dirty="0"/>
              <a:t>building on </a:t>
            </a:r>
            <a:r>
              <a:rPr lang="mr-IN" i="1" baseline="0" dirty="0"/>
              <a:t>–</a:t>
            </a:r>
            <a:r>
              <a:rPr lang="en-US" i="0" baseline="0" dirty="0"/>
              <a:t> rather than throwing away </a:t>
            </a:r>
            <a:r>
              <a:rPr lang="mr-IN" i="0" baseline="0" dirty="0"/>
              <a:t>–</a:t>
            </a:r>
            <a:r>
              <a:rPr lang="en-US" i="0" baseline="0" dirty="0"/>
              <a:t> what they’ve learned. But there’s also a new trend in CS, which is taking over universities and the corporate world: </a:t>
            </a:r>
            <a:r>
              <a:rPr lang="en-US" b="1" i="0" baseline="0" dirty="0"/>
              <a:t>Data Science</a:t>
            </a:r>
            <a:r>
              <a:rPr lang="en-US" b="1" i="1" baseline="0" dirty="0"/>
              <a:t>. </a:t>
            </a:r>
            <a:r>
              <a:rPr lang="en-US" b="0" i="0" baseline="0" dirty="0"/>
              <a:t>Here are just a few screenshots of major institutions that are pushing for Data Science. And now</a:t>
            </a:r>
            <a:r>
              <a:rPr lang="mr-IN" b="0" i="0" baseline="0" dirty="0"/>
              <a:t>…</a:t>
            </a:r>
            <a:r>
              <a:rPr lang="en-US" b="0" i="0" baseline="0" dirty="0"/>
              <a:t>Bootstrap is offering an introductory Data Science module for </a:t>
            </a:r>
            <a:r>
              <a:rPr lang="en-US" b="0" i="1" baseline="0" dirty="0"/>
              <a:t>middle or high school</a:t>
            </a:r>
            <a:r>
              <a:rPr lang="en-US" b="0" i="0" baseline="0" dirty="0"/>
              <a:t>, which requires no computing background!</a:t>
            </a:r>
          </a:p>
          <a:p>
            <a:endParaRPr lang="en-US" b="0" i="0" baseline="0" dirty="0"/>
          </a:p>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b="0" i="0"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76</a:t>
            </a:fld>
            <a:endParaRPr lang="en-US" altLang="en-US"/>
          </a:p>
        </p:txBody>
      </p:sp>
    </p:spTree>
    <p:extLst>
      <p:ext uri="{BB962C8B-B14F-4D97-AF65-F5344CB8AC3E}">
        <p14:creationId xmlns:p14="http://schemas.microsoft.com/office/powerpoint/2010/main" val="2337727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77</a:t>
            </a:fld>
            <a:endParaRPr lang="en-US" altLang="en-US"/>
          </a:p>
        </p:txBody>
      </p:sp>
    </p:spTree>
    <p:extLst>
      <p:ext uri="{BB962C8B-B14F-4D97-AF65-F5344CB8AC3E}">
        <p14:creationId xmlns:p14="http://schemas.microsoft.com/office/powerpoint/2010/main" val="7881061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as background for the Group Photo</a:t>
            </a: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78</a:t>
            </a:fld>
            <a:endParaRPr lang="en-US" altLang="en-US"/>
          </a:p>
        </p:txBody>
      </p:sp>
    </p:spTree>
    <p:extLst>
      <p:ext uri="{BB962C8B-B14F-4D97-AF65-F5344CB8AC3E}">
        <p14:creationId xmlns:p14="http://schemas.microsoft.com/office/powerpoint/2010/main" val="16036096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79</a:t>
            </a:fld>
            <a:endParaRPr lang="en-US" altLang="en-US"/>
          </a:p>
        </p:txBody>
      </p:sp>
    </p:spTree>
    <p:extLst>
      <p:ext uri="{BB962C8B-B14F-4D97-AF65-F5344CB8AC3E}">
        <p14:creationId xmlns:p14="http://schemas.microsoft.com/office/powerpoint/2010/main" val="20340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u="sng" dirty="0">
                <a:latin typeface="Arial" charset="0"/>
                <a:ea typeface="ＭＳ Ｐゴシック" charset="-128"/>
              </a:rPr>
              <a:t>KEY POINTS</a:t>
            </a:r>
          </a:p>
          <a:p>
            <a:r>
              <a:rPr lang="en-US" altLang="en-US" dirty="0">
                <a:latin typeface="Arial" charset="0"/>
                <a:ea typeface="ＭＳ Ｐゴシック" charset="-128"/>
              </a:rPr>
              <a:t>-Demonstrate</a:t>
            </a:r>
            <a:r>
              <a:rPr lang="en-US" altLang="en-US" baseline="0" dirty="0">
                <a:latin typeface="Arial" charset="0"/>
                <a:ea typeface="ＭＳ Ｐゴシック" charset="-128"/>
              </a:rPr>
              <a:t> different representations of functions</a:t>
            </a:r>
          </a:p>
          <a:p>
            <a:r>
              <a:rPr lang="en-US" altLang="en-US" baseline="0" dirty="0">
                <a:latin typeface="Arial" charset="0"/>
                <a:ea typeface="ＭＳ Ｐゴシック" charset="-128"/>
              </a:rPr>
              <a:t>-Activity: Raise your hands when you can tell me how many roots the function “f” has?</a:t>
            </a:r>
          </a:p>
          <a:p>
            <a:r>
              <a:rPr lang="en-US" altLang="en-US" baseline="0" dirty="0">
                <a:latin typeface="Arial" charset="0"/>
                <a:ea typeface="ＭＳ Ｐゴシック" charset="-128"/>
              </a:rPr>
              <a:t>-Input/Output Table(pause), Symbol Notation(pause) and a Graph</a:t>
            </a:r>
          </a:p>
          <a:p>
            <a:pPr marL="171450" indent="-171450">
              <a:buFontTx/>
              <a:buChar char="-"/>
            </a:pPr>
            <a:r>
              <a:rPr lang="en-US" sz="1200" b="0" i="0" u="none" strike="noStrike" kern="1200" baseline="0" dirty="0">
                <a:solidFill>
                  <a:schemeClr val="tx1"/>
                </a:solidFill>
                <a:effectLst/>
                <a:latin typeface="Arial" charset="0"/>
                <a:ea typeface="ＭＳ Ｐゴシック" charset="-128"/>
                <a:cs typeface="ＭＳ Ｐゴシック" pitchFamily="-111" charset="-128"/>
              </a:rPr>
              <a:t>Many students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don't think of the graph</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 as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the function- the graph is what a function</a:t>
            </a:r>
            <a:r>
              <a:rPr lang="en-US" sz="1200" b="1" i="0" u="none" strike="noStrike" kern="1200" dirty="0">
                <a:solidFill>
                  <a:schemeClr val="tx1"/>
                </a:solidFill>
                <a:effectLst/>
                <a:latin typeface="Arial" pitchFamily="-111" charset="0"/>
                <a:ea typeface="ＭＳ Ｐゴシック" pitchFamily="-111" charset="-128"/>
                <a:cs typeface="ＭＳ Ｐゴシック" pitchFamily="-111" charset="-128"/>
              </a:rPr>
              <a:t> draws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they want the "real" function, usually symbol notation</a:t>
            </a:r>
          </a:p>
          <a:p>
            <a:pPr marL="171450" indent="-171450">
              <a:buFontTx/>
              <a:buChar char="-"/>
            </a:pP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Struggling</a:t>
            </a:r>
            <a:r>
              <a:rPr lang="en-US" sz="1200" b="0" i="0" u="none" strike="noStrike" kern="1200" baseline="0" dirty="0">
                <a:solidFill>
                  <a:schemeClr val="tx1"/>
                </a:solidFill>
                <a:effectLst/>
                <a:latin typeface="Arial" pitchFamily="-111" charset="0"/>
                <a:ea typeface="ＭＳ Ｐゴシック" pitchFamily="-111" charset="-128"/>
                <a:cs typeface="ＭＳ Ｐゴシック" pitchFamily="-111" charset="-128"/>
              </a:rPr>
              <a:t> Students?</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They'll typically see this, and pull out some paper and start making an input/output table.</a:t>
            </a:r>
          </a:p>
          <a:p>
            <a:pPr marL="171450" indent="-171450">
              <a:buFontTx/>
              <a:buChar char="-"/>
            </a:pPr>
            <a:endParaRPr lang="en-US" altLang="en-US" dirty="0">
              <a:latin typeface="Arial" charset="0"/>
              <a:ea typeface="ＭＳ Ｐゴシック" charset="-128"/>
            </a:endParaRPr>
          </a:p>
          <a:p>
            <a:r>
              <a:rPr lang="en-US" altLang="en-US" u="sng"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u="sng" dirty="0">
                <a:latin typeface="Arial" charset="0"/>
                <a:ea typeface="ＭＳ Ｐゴシック" charset="-128"/>
              </a:rPr>
              <a:t>POWERFUL</a:t>
            </a:r>
            <a:r>
              <a:rPr lang="en-US" altLang="en-US" u="sng" baseline="0" dirty="0">
                <a:latin typeface="Arial" charset="0"/>
                <a:ea typeface="ＭＳ Ｐゴシック" charset="-128"/>
              </a:rPr>
              <a:t> QUOTES/PHRASES</a:t>
            </a:r>
          </a:p>
          <a:p>
            <a:endParaRPr lang="en-US" dirty="0"/>
          </a:p>
          <a:p>
            <a:pPr rtl="0"/>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So what's the problem with this, if you're trying to find out how many roots f has?  For any finite number of points, there is an infinite number of functions that go through those points. A student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can't</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know how many roots f has with just an input/output table. With this representation, the question isn't just hard,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it's impossible</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 Which is why….</a:t>
            </a:r>
            <a:endParaRPr lang="en-US" b="0" dirty="0">
              <a:effectLst/>
            </a:endParaRPr>
          </a:p>
          <a:p>
            <a:endParaRPr lang="en-US" altLang="en-US" b="1" dirty="0">
              <a:latin typeface="Arial" charset="0"/>
              <a:ea typeface="ＭＳ Ｐゴシック" charset="-128"/>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BE397D8-49F2-A347-AD89-C382669005A0}" type="slidenum">
              <a:rPr lang="en-US" altLang="en-US" sz="1200"/>
              <a:pPr/>
              <a:t>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r>
              <a:rPr lang="en-US" altLang="en-US" dirty="0">
                <a:latin typeface="Arial" charset="0"/>
                <a:ea typeface="ＭＳ Ｐゴシック" charset="-128"/>
              </a:rPr>
              <a:t>KEY POINTS</a:t>
            </a:r>
          </a:p>
          <a:p>
            <a:endParaRPr lang="en-US" altLang="en-US" dirty="0">
              <a:latin typeface="Arial" charset="0"/>
              <a:ea typeface="ＭＳ Ｐゴシック" charset="-128"/>
            </a:endParaRPr>
          </a:p>
          <a:p>
            <a:r>
              <a:rPr lang="en-US" altLang="en-US" dirty="0">
                <a:latin typeface="Arial" charset="0"/>
                <a:ea typeface="ＭＳ Ｐゴシック" charset="-128"/>
              </a:rPr>
              <a:t>MATH CONNECTIONS</a:t>
            </a:r>
          </a:p>
          <a:p>
            <a:endParaRPr lang="en-US" altLang="en-US" dirty="0">
              <a:latin typeface="Arial" charset="0"/>
              <a:ea typeface="ＭＳ Ｐゴシック" charset="-128"/>
            </a:endParaRPr>
          </a:p>
          <a:p>
            <a:r>
              <a:rPr lang="en-US" altLang="en-US" dirty="0">
                <a:latin typeface="Arial" charset="0"/>
                <a:ea typeface="ＭＳ Ｐゴシック" charset="-128"/>
              </a:rPr>
              <a:t>POWERFUL</a:t>
            </a:r>
            <a:r>
              <a:rPr lang="en-US" altLang="en-US" baseline="0" dirty="0">
                <a:latin typeface="Arial" charset="0"/>
                <a:ea typeface="ＭＳ Ｐゴシック" charset="-128"/>
              </a:rPr>
              <a:t> QUOTES/PHRASES</a:t>
            </a:r>
          </a:p>
          <a:p>
            <a:pPr rtl="0"/>
            <a:br>
              <a:rPr lang="en-US" dirty="0"/>
            </a:b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In Bootstrap, our first goal is to make functions and their representations </a:t>
            </a:r>
            <a:r>
              <a:rPr lang="en-US" sz="1200" b="0" i="1" u="none" strike="noStrike" kern="1200" dirty="0">
                <a:solidFill>
                  <a:schemeClr val="tx1"/>
                </a:solidFill>
                <a:effectLst/>
                <a:latin typeface="Arial" pitchFamily="-111" charset="0"/>
                <a:ea typeface="ＭＳ Ｐゴシック" pitchFamily="-111" charset="-128"/>
                <a:cs typeface="ＭＳ Ｐゴシック" pitchFamily="-111" charset="-128"/>
              </a:rPr>
              <a:t>concrete and connected </a:t>
            </a:r>
            <a:r>
              <a:rPr lang="en-US" sz="1200" b="0" i="0" u="none" strike="noStrike" kern="1200" dirty="0">
                <a:solidFill>
                  <a:schemeClr val="tx1"/>
                </a:solidFill>
                <a:effectLst/>
                <a:latin typeface="Arial" pitchFamily="-111" charset="0"/>
                <a:ea typeface="ＭＳ Ｐゴシック" pitchFamily="-111" charset="-128"/>
                <a:cs typeface="ＭＳ Ｐゴシック" pitchFamily="-111" charset="-128"/>
              </a:rPr>
              <a:t>in students’ minds. And this isn't a new idea: The National Council of Teachers of Mathematics has been saying this for years. The common core standards for math is all over this! We know how to help students who are struggling in algebra.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pPr>
              <a:defRPr/>
            </a:pPr>
            <a:fld id="{40E23580-B91A-FE42-8BCC-63E0B9E7B18B}" type="slidenum">
              <a:rPr lang="en-US" altLang="en-US" smtClean="0"/>
              <a:pPr>
                <a:defRPr/>
              </a:pPr>
              <a:t>10</a:t>
            </a:fld>
            <a:endParaRPr lang="en-US" altLang="en-US"/>
          </a:p>
        </p:txBody>
      </p:sp>
    </p:spTree>
    <p:extLst>
      <p:ext uri="{BB962C8B-B14F-4D97-AF65-F5344CB8AC3E}">
        <p14:creationId xmlns:p14="http://schemas.microsoft.com/office/powerpoint/2010/main" val="1907398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1" descr="bootstrap-22.jpg"/>
          <p:cNvPicPr>
            <a:picLocks noChangeAspect="1"/>
          </p:cNvPicPr>
          <p:nvPr userDrawn="1"/>
        </p:nvPicPr>
        <p:blipFill>
          <a:blip r:embed="rId2">
            <a:extLst>
              <a:ext uri="{28A0092B-C50C-407E-A947-70E740481C1C}">
                <a14:useLocalDpi xmlns:a14="http://schemas.microsoft.com/office/drawing/2010/main" val="0"/>
              </a:ext>
            </a:extLst>
          </a:blip>
          <a:srcRect l="-1636"/>
          <a:stretch>
            <a:fillRect/>
          </a:stretch>
        </p:blipFill>
        <p:spPr bwMode="auto">
          <a:xfrm>
            <a:off x="-149225" y="0"/>
            <a:ext cx="92932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C19AFB9-CD3F-8044-B990-14879F309C36}"/>
              </a:ext>
            </a:extLst>
          </p:cNvPr>
          <p:cNvPicPr>
            <a:picLocks noChangeAspect="1"/>
          </p:cNvPicPr>
          <p:nvPr userDrawn="1"/>
        </p:nvPicPr>
        <p:blipFill>
          <a:blip r:embed="rId3"/>
          <a:stretch>
            <a:fillRect/>
          </a:stretch>
        </p:blipFill>
        <p:spPr>
          <a:xfrm>
            <a:off x="-12290" y="5086965"/>
            <a:ext cx="1790700" cy="1790700"/>
          </a:xfrm>
          <a:prstGeom prst="rect">
            <a:avLst/>
          </a:prstGeom>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7865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pic>
        <p:nvPicPr>
          <p:cNvPr id="5" name="Picture 4">
            <a:extLst>
              <a:ext uri="{FF2B5EF4-FFF2-40B4-BE49-F238E27FC236}">
                <a16:creationId xmlns:a16="http://schemas.microsoft.com/office/drawing/2014/main" id="{84B21AA6-294E-BA4D-852B-93BF93C62D1E}"/>
              </a:ext>
            </a:extLst>
          </p:cNvPr>
          <p:cNvPicPr>
            <a:picLocks noChangeAspect="1"/>
          </p:cNvPicPr>
          <p:nvPr userDrawn="1"/>
        </p:nvPicPr>
        <p:blipFill>
          <a:blip r:embed="rId3"/>
          <a:stretch>
            <a:fillRect/>
          </a:stretch>
        </p:blipFill>
        <p:spPr>
          <a:xfrm>
            <a:off x="0" y="5183462"/>
            <a:ext cx="1790700" cy="1790700"/>
          </a:xfrm>
          <a:prstGeom prst="rect">
            <a:avLst/>
          </a:prstGeom>
        </p:spPr>
      </p:pic>
    </p:spTree>
    <p:extLst>
      <p:ext uri="{BB962C8B-B14F-4D97-AF65-F5344CB8AC3E}">
        <p14:creationId xmlns:p14="http://schemas.microsoft.com/office/powerpoint/2010/main" val="27668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1"/>
          <p:cNvSpPr/>
          <p:nvPr userDrawn="1"/>
        </p:nvSpPr>
        <p:spPr>
          <a:xfrm>
            <a:off x="0" y="914400"/>
            <a:ext cx="9144000" cy="5943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sp>
        <p:nvSpPr>
          <p:cNvPr id="3" name="Text Box 8"/>
          <p:cNvSpPr txBox="1">
            <a:spLocks noChangeArrowheads="1"/>
          </p:cNvSpPr>
          <p:nvPr userDrawn="1"/>
        </p:nvSpPr>
        <p:spPr bwMode="auto">
          <a:xfrm>
            <a:off x="6781800" y="6172200"/>
            <a:ext cx="1600200" cy="457200"/>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a:p>
        </p:txBody>
      </p:sp>
      <p:sp>
        <p:nvSpPr>
          <p:cNvPr id="5" name="Date Placeholder 1"/>
          <p:cNvSpPr>
            <a:spLocks noGrp="1"/>
          </p:cNvSpPr>
          <p:nvPr>
            <p:ph type="dt" sz="half" idx="10"/>
          </p:nvPr>
        </p:nvSpPr>
        <p:spPr/>
        <p:txBody>
          <a:bodyPr/>
          <a:lstStyle>
            <a:lvl1pPr>
              <a:defRPr/>
            </a:lvl1pPr>
          </a:lstStyle>
          <a:p>
            <a:pPr>
              <a:defRPr/>
            </a:pPr>
            <a:fld id="{35000F6B-8B45-024D-A1CE-8FE8E5EF2986}" type="datetime1">
              <a:rPr lang="en-US" altLang="en-US"/>
              <a:pPr>
                <a:defRPr/>
              </a:pPr>
              <a:t>11/8/18</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3"/>
          <p:cNvSpPr>
            <a:spLocks noGrp="1"/>
          </p:cNvSpPr>
          <p:nvPr>
            <p:ph type="sldNum" sz="quarter" idx="12"/>
          </p:nvPr>
        </p:nvSpPr>
        <p:spPr/>
        <p:txBody>
          <a:bodyPr/>
          <a:lstStyle>
            <a:lvl1pPr>
              <a:defRPr/>
            </a:lvl1pPr>
          </a:lstStyle>
          <a:p>
            <a:pPr>
              <a:defRPr/>
            </a:pPr>
            <a:fld id="{B53BA72D-C67B-5949-BD55-C48AA0904925}" type="slidenum">
              <a:rPr lang="en-US" altLang="en-US"/>
              <a:pPr>
                <a:defRPr/>
              </a:pPr>
              <a:t>‹#›</a:t>
            </a:fld>
            <a:endParaRPr lang="en-US" altLang="en-US"/>
          </a:p>
        </p:txBody>
      </p:sp>
      <p:pic>
        <p:nvPicPr>
          <p:cNvPr id="8" name="Picture 7">
            <a:extLst>
              <a:ext uri="{FF2B5EF4-FFF2-40B4-BE49-F238E27FC236}">
                <a16:creationId xmlns:a16="http://schemas.microsoft.com/office/drawing/2014/main" id="{340B0712-B618-484B-899B-E38840815EC8}"/>
              </a:ext>
            </a:extLst>
          </p:cNvPr>
          <p:cNvPicPr>
            <a:picLocks noChangeAspect="1"/>
          </p:cNvPicPr>
          <p:nvPr userDrawn="1"/>
        </p:nvPicPr>
        <p:blipFill>
          <a:blip r:embed="rId2"/>
          <a:stretch>
            <a:fillRect/>
          </a:stretch>
        </p:blipFill>
        <p:spPr>
          <a:xfrm>
            <a:off x="76200" y="-38100"/>
            <a:ext cx="1790700" cy="1790700"/>
          </a:xfrm>
          <a:prstGeom prst="rect">
            <a:avLst/>
          </a:prstGeom>
        </p:spPr>
      </p:pic>
    </p:spTree>
    <p:extLst>
      <p:ext uri="{BB962C8B-B14F-4D97-AF65-F5344CB8AC3E}">
        <p14:creationId xmlns:p14="http://schemas.microsoft.com/office/powerpoint/2010/main" val="89039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0"/>
            <a:ext cx="9144001"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pic>
        <p:nvPicPr>
          <p:cNvPr id="5" name="Picture 4">
            <a:extLst>
              <a:ext uri="{FF2B5EF4-FFF2-40B4-BE49-F238E27FC236}">
                <a16:creationId xmlns:a16="http://schemas.microsoft.com/office/drawing/2014/main" id="{2E57CC2A-1A8F-E040-9B93-1484EDECF666}"/>
              </a:ext>
            </a:extLst>
          </p:cNvPr>
          <p:cNvPicPr>
            <a:picLocks noChangeAspect="1"/>
          </p:cNvPicPr>
          <p:nvPr userDrawn="1"/>
        </p:nvPicPr>
        <p:blipFill>
          <a:blip r:embed="rId3"/>
          <a:stretch>
            <a:fillRect/>
          </a:stretch>
        </p:blipFill>
        <p:spPr>
          <a:xfrm>
            <a:off x="-39893" y="4953000"/>
            <a:ext cx="1790700" cy="1790700"/>
          </a:xfrm>
          <a:prstGeom prst="rect">
            <a:avLst/>
          </a:prstGeom>
        </p:spPr>
      </p:pic>
    </p:spTree>
    <p:extLst>
      <p:ext uri="{BB962C8B-B14F-4D97-AF65-F5344CB8AC3E}">
        <p14:creationId xmlns:p14="http://schemas.microsoft.com/office/powerpoint/2010/main" val="24756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914400"/>
            <a:ext cx="9144000" cy="5943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sp>
        <p:nvSpPr>
          <p:cNvPr id="5" name="Text Box 8"/>
          <p:cNvSpPr txBox="1">
            <a:spLocks noChangeArrowheads="1"/>
          </p:cNvSpPr>
          <p:nvPr userDrawn="1"/>
        </p:nvSpPr>
        <p:spPr bwMode="auto">
          <a:xfrm>
            <a:off x="6781800" y="6172200"/>
            <a:ext cx="1600200" cy="457200"/>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a:p>
        </p:txBody>
      </p:sp>
      <p:sp>
        <p:nvSpPr>
          <p:cNvPr id="22" name="Title 21"/>
          <p:cNvSpPr>
            <a:spLocks noGrp="1"/>
          </p:cNvSpPr>
          <p:nvPr>
            <p:ph type="title"/>
          </p:nvPr>
        </p:nvSpPr>
        <p:spPr/>
        <p:txBody>
          <a:bodyPr/>
          <a:lstStyle>
            <a:lvl1pPr>
              <a:defRPr>
                <a:latin typeface="Arial" charset="0"/>
                <a:ea typeface="Arial" charset="0"/>
                <a:cs typeface="Arial" charset="0"/>
              </a:defRPr>
            </a:lvl1pPr>
          </a:lstStyle>
          <a:p>
            <a:r>
              <a:rPr lang="en-US" dirty="0"/>
              <a:t>Click to edit Master title style</a:t>
            </a:r>
          </a:p>
        </p:txBody>
      </p:sp>
      <p:sp>
        <p:nvSpPr>
          <p:cNvPr id="27" name="Content Placeholder 26"/>
          <p:cNvSpPr>
            <a:spLocks noGrp="1"/>
          </p:cNvSpPr>
          <p:nvPr>
            <p:ph idx="1"/>
          </p:nvPr>
        </p:nvSpPr>
        <p:spPr/>
        <p:txBody>
          <a:bodyPr/>
          <a:lstStyle>
            <a:lvl1pPr>
              <a:buClr>
                <a:schemeClr val="bg1"/>
              </a:buClr>
              <a:defRPr>
                <a:solidFill>
                  <a:srgbClr val="000000"/>
                </a:solidFill>
                <a:latin typeface="Arial" charset="0"/>
                <a:ea typeface="Arial" charset="0"/>
                <a:cs typeface="Arial" charset="0"/>
              </a:defRPr>
            </a:lvl1pPr>
            <a:lvl2pPr>
              <a:buClr>
                <a:schemeClr val="bg1"/>
              </a:buClr>
              <a:defRPr>
                <a:solidFill>
                  <a:schemeClr val="bg1"/>
                </a:solidFill>
                <a:latin typeface="Arial" charset="0"/>
                <a:ea typeface="Arial" charset="0"/>
                <a:cs typeface="Arial" charset="0"/>
              </a:defRPr>
            </a:lvl2pPr>
            <a:lvl3pPr>
              <a:buClr>
                <a:schemeClr val="bg1"/>
              </a:buClr>
              <a:defRPr>
                <a:solidFill>
                  <a:srgbClr val="000000"/>
                </a:solidFill>
                <a:latin typeface="Arial" charset="0"/>
                <a:ea typeface="Arial" charset="0"/>
                <a:cs typeface="Arial" charset="0"/>
              </a:defRPr>
            </a:lvl3pPr>
            <a:lvl4pPr>
              <a:buClr>
                <a:schemeClr val="bg1"/>
              </a:buClr>
              <a:defRPr>
                <a:solidFill>
                  <a:schemeClr val="bg1"/>
                </a:solidFill>
                <a:latin typeface="Arial" charset="0"/>
                <a:ea typeface="Arial" charset="0"/>
                <a:cs typeface="Arial" charset="0"/>
              </a:defRPr>
            </a:lvl4pPr>
            <a:lvl5pPr>
              <a:buClr>
                <a:schemeClr val="bg1"/>
              </a:buCl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24"/>
          <p:cNvSpPr>
            <a:spLocks noGrp="1"/>
          </p:cNvSpPr>
          <p:nvPr>
            <p:ph type="dt" sz="half" idx="10"/>
          </p:nvPr>
        </p:nvSpPr>
        <p:spPr>
          <a:xfrm>
            <a:off x="3048000" y="6477000"/>
            <a:ext cx="2514600" cy="288925"/>
          </a:xfrm>
        </p:spPr>
        <p:txBody>
          <a:bodyPr/>
          <a:lstStyle>
            <a:lvl1pPr>
              <a:defRPr>
                <a:solidFill>
                  <a:srgbClr val="000000"/>
                </a:solidFill>
              </a:defRPr>
            </a:lvl1pPr>
          </a:lstStyle>
          <a:p>
            <a:pPr>
              <a:defRPr/>
            </a:pPr>
            <a:fld id="{B0E79EC3-E2B8-3B49-B434-C06A6F2BCA7F}" type="datetime1">
              <a:rPr lang="en-US" altLang="en-US"/>
              <a:pPr>
                <a:defRPr/>
              </a:pPr>
              <a:t>11/8/18</a:t>
            </a:fld>
            <a:endParaRPr lang="en-US" altLang="en-US"/>
          </a:p>
        </p:txBody>
      </p:sp>
      <p:sp>
        <p:nvSpPr>
          <p:cNvPr id="8" name="Footer Placeholder 18"/>
          <p:cNvSpPr>
            <a:spLocks noGrp="1"/>
          </p:cNvSpPr>
          <p:nvPr>
            <p:ph type="ftr" sz="quarter" idx="11"/>
          </p:nvPr>
        </p:nvSpPr>
        <p:spPr>
          <a:xfrm>
            <a:off x="152400" y="6477000"/>
            <a:ext cx="2895600" cy="288925"/>
          </a:xfrm>
        </p:spPr>
        <p:txBody>
          <a:bodyPr/>
          <a:lstStyle>
            <a:lvl1pPr>
              <a:defRPr>
                <a:solidFill>
                  <a:srgbClr val="000000"/>
                </a:solidFill>
              </a:defRPr>
            </a:lvl1pPr>
          </a:lstStyle>
          <a:p>
            <a:pPr>
              <a:defRPr/>
            </a:pPr>
            <a:endParaRPr lang="en-US"/>
          </a:p>
        </p:txBody>
      </p:sp>
      <p:sp>
        <p:nvSpPr>
          <p:cNvPr id="9" name="Slide Number Placeholder 15"/>
          <p:cNvSpPr>
            <a:spLocks noGrp="1"/>
          </p:cNvSpPr>
          <p:nvPr>
            <p:ph type="sldNum" sz="quarter" idx="12"/>
          </p:nvPr>
        </p:nvSpPr>
        <p:spPr>
          <a:xfrm>
            <a:off x="8229600" y="6473825"/>
            <a:ext cx="758825" cy="247650"/>
          </a:xfrm>
        </p:spPr>
        <p:txBody>
          <a:bodyPr/>
          <a:lstStyle>
            <a:lvl1pPr>
              <a:defRPr/>
            </a:lvl1pPr>
          </a:lstStyle>
          <a:p>
            <a:pPr>
              <a:defRPr/>
            </a:pPr>
            <a:fld id="{8B02C3B8-451A-2D4E-ABD3-E72AB095E91A}" type="slidenum">
              <a:rPr lang="en-US" altLang="en-US"/>
              <a:pPr>
                <a:defRPr/>
              </a:pPr>
              <a:t>‹#›</a:t>
            </a:fld>
            <a:endParaRPr lang="en-US" altLang="en-US"/>
          </a:p>
        </p:txBody>
      </p:sp>
      <p:pic>
        <p:nvPicPr>
          <p:cNvPr id="10" name="Picture 9">
            <a:extLst>
              <a:ext uri="{FF2B5EF4-FFF2-40B4-BE49-F238E27FC236}">
                <a16:creationId xmlns:a16="http://schemas.microsoft.com/office/drawing/2014/main" id="{7A36E7D5-53FB-B84A-A6ED-CB2D4808DD26}"/>
              </a:ext>
            </a:extLst>
          </p:cNvPr>
          <p:cNvPicPr>
            <a:picLocks noChangeAspect="1"/>
          </p:cNvPicPr>
          <p:nvPr userDrawn="1"/>
        </p:nvPicPr>
        <p:blipFill>
          <a:blip r:embed="rId2"/>
          <a:stretch>
            <a:fillRect/>
          </a:stretch>
        </p:blipFill>
        <p:spPr>
          <a:xfrm>
            <a:off x="76200" y="-38100"/>
            <a:ext cx="1790700" cy="1790700"/>
          </a:xfrm>
          <a:prstGeom prst="rect">
            <a:avLst/>
          </a:prstGeom>
        </p:spPr>
      </p:pic>
    </p:spTree>
    <p:extLst>
      <p:ext uri="{BB962C8B-B14F-4D97-AF65-F5344CB8AC3E}">
        <p14:creationId xmlns:p14="http://schemas.microsoft.com/office/powerpoint/2010/main" val="115716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5CF2B3-17C5-8248-9F34-B4E67C3CA71D}"/>
              </a:ext>
            </a:extLst>
          </p:cNvPr>
          <p:cNvPicPr>
            <a:picLocks noChangeAspect="1"/>
          </p:cNvPicPr>
          <p:nvPr userDrawn="1"/>
        </p:nvPicPr>
        <p:blipFill>
          <a:blip r:embed="rId3"/>
          <a:stretch>
            <a:fillRect/>
          </a:stretch>
        </p:blipFill>
        <p:spPr>
          <a:xfrm>
            <a:off x="0" y="5067300"/>
            <a:ext cx="1790700" cy="1790700"/>
          </a:xfrm>
          <a:prstGeom prst="rect">
            <a:avLst/>
          </a:prstGeom>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85196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694F737-ECD8-0F44-87AA-B11D7DDF602A}"/>
              </a:ext>
            </a:extLst>
          </p:cNvPr>
          <p:cNvPicPr>
            <a:picLocks noChangeAspect="1"/>
          </p:cNvPicPr>
          <p:nvPr userDrawn="1"/>
        </p:nvPicPr>
        <p:blipFill>
          <a:blip r:embed="rId3"/>
          <a:stretch>
            <a:fillRect/>
          </a:stretch>
        </p:blipFill>
        <p:spPr>
          <a:xfrm>
            <a:off x="-76200" y="4897136"/>
            <a:ext cx="1790700" cy="1790700"/>
          </a:xfrm>
          <a:prstGeom prst="rect">
            <a:avLst/>
          </a:prstGeom>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650464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33E7F3A-C181-294D-B3E9-0A64135492E7}"/>
              </a:ext>
            </a:extLst>
          </p:cNvPr>
          <p:cNvPicPr>
            <a:picLocks noChangeAspect="1"/>
          </p:cNvPicPr>
          <p:nvPr userDrawn="1"/>
        </p:nvPicPr>
        <p:blipFill>
          <a:blip r:embed="rId3"/>
          <a:stretch>
            <a:fillRect/>
          </a:stretch>
        </p:blipFill>
        <p:spPr>
          <a:xfrm>
            <a:off x="9832" y="5072216"/>
            <a:ext cx="1790700" cy="1790700"/>
          </a:xfrm>
          <a:prstGeom prst="rect">
            <a:avLst/>
          </a:prstGeom>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1007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E6C5A20-179D-934D-B6C9-14C27F126A04}"/>
              </a:ext>
            </a:extLst>
          </p:cNvPr>
          <p:cNvPicPr>
            <a:picLocks noChangeAspect="1"/>
          </p:cNvPicPr>
          <p:nvPr userDrawn="1"/>
        </p:nvPicPr>
        <p:blipFill>
          <a:blip r:embed="rId3"/>
          <a:stretch>
            <a:fillRect/>
          </a:stretch>
        </p:blipFill>
        <p:spPr>
          <a:xfrm>
            <a:off x="-34413" y="4953000"/>
            <a:ext cx="2009775" cy="2009775"/>
          </a:xfrm>
          <a:prstGeom prst="rect">
            <a:avLst/>
          </a:prstGeom>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70227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b="-4187"/>
          <a:stretch>
            <a:fillRect/>
          </a:stretch>
        </p:blipFill>
        <p:spPr bwMode="auto">
          <a:xfrm>
            <a:off x="0" y="-17463"/>
            <a:ext cx="91440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pic>
        <p:nvPicPr>
          <p:cNvPr id="5" name="Picture 4">
            <a:extLst>
              <a:ext uri="{FF2B5EF4-FFF2-40B4-BE49-F238E27FC236}">
                <a16:creationId xmlns:a16="http://schemas.microsoft.com/office/drawing/2014/main" id="{A451106C-1168-5A47-AF67-D68800B338D9}"/>
              </a:ext>
            </a:extLst>
          </p:cNvPr>
          <p:cNvPicPr>
            <a:picLocks noChangeAspect="1"/>
          </p:cNvPicPr>
          <p:nvPr userDrawn="1"/>
        </p:nvPicPr>
        <p:blipFill>
          <a:blip r:embed="rId3"/>
          <a:stretch>
            <a:fillRect/>
          </a:stretch>
        </p:blipFill>
        <p:spPr>
          <a:xfrm>
            <a:off x="-76200" y="5067300"/>
            <a:ext cx="1790700" cy="1790700"/>
          </a:xfrm>
          <a:prstGeom prst="rect">
            <a:avLst/>
          </a:prstGeom>
        </p:spPr>
      </p:pic>
    </p:spTree>
    <p:extLst>
      <p:ext uri="{BB962C8B-B14F-4D97-AF65-F5344CB8AC3E}">
        <p14:creationId xmlns:p14="http://schemas.microsoft.com/office/powerpoint/2010/main" val="134390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228600" y="5486400"/>
            <a:ext cx="8686800" cy="1184825"/>
          </a:xfrm>
        </p:spPr>
        <p:txBody>
          <a:bodyPr rtlCol="0" anchor="t">
            <a:noAutofit/>
          </a:bodyPr>
          <a:lstStyle>
            <a:lvl1pPr algn="r">
              <a:defRPr sz="5400">
                <a:effectLst>
                  <a:glow rad="50800">
                    <a:schemeClr val="bg1">
                      <a:alpha val="75000"/>
                    </a:schemeClr>
                  </a:glow>
                  <a:reflection blurRad="12700" stA="21000" endA="300" endPos="55000" dir="5400000" sy="-90000" algn="bl" rotWithShape="0"/>
                </a:effectLst>
                <a:latin typeface="Arial" charset="0"/>
                <a:ea typeface="Arial" charset="0"/>
                <a:cs typeface="Arial" charset="0"/>
              </a:defRPr>
            </a:lvl1pPr>
          </a:lstStyle>
          <a:p>
            <a:r>
              <a:rPr lang="en-US" dirty="0"/>
              <a:t>Click to edit Master title style</a:t>
            </a:r>
          </a:p>
        </p:txBody>
      </p:sp>
      <p:pic>
        <p:nvPicPr>
          <p:cNvPr id="5" name="Picture 4">
            <a:extLst>
              <a:ext uri="{FF2B5EF4-FFF2-40B4-BE49-F238E27FC236}">
                <a16:creationId xmlns:a16="http://schemas.microsoft.com/office/drawing/2014/main" id="{76394581-9FCB-3040-BD3D-AACB573B7F97}"/>
              </a:ext>
            </a:extLst>
          </p:cNvPr>
          <p:cNvPicPr>
            <a:picLocks noChangeAspect="1"/>
          </p:cNvPicPr>
          <p:nvPr userDrawn="1"/>
        </p:nvPicPr>
        <p:blipFill>
          <a:blip r:embed="rId3"/>
          <a:stretch>
            <a:fillRect/>
          </a:stretch>
        </p:blipFill>
        <p:spPr>
          <a:xfrm>
            <a:off x="-29497" y="5183462"/>
            <a:ext cx="1790700" cy="1790700"/>
          </a:xfrm>
          <a:prstGeom prst="rect">
            <a:avLst/>
          </a:prstGeom>
        </p:spPr>
      </p:pic>
    </p:spTree>
    <p:extLst>
      <p:ext uri="{BB962C8B-B14F-4D97-AF65-F5344CB8AC3E}">
        <p14:creationId xmlns:p14="http://schemas.microsoft.com/office/powerpoint/2010/main" val="193373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914400"/>
            <a:ext cx="9144000" cy="5943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p:cNvSpPr>
            <a:spLocks noGrp="1"/>
          </p:cNvSpPr>
          <p:nvPr>
            <p:ph type="dt" sz="half" idx="2"/>
          </p:nvPr>
        </p:nvSpPr>
        <p:spPr>
          <a:xfrm>
            <a:off x="3505200" y="6477000"/>
            <a:ext cx="2514600" cy="2889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rgbClr val="D38E27"/>
                </a:solidFill>
              </a:defRPr>
            </a:lvl1pPr>
          </a:lstStyle>
          <a:p>
            <a:pPr>
              <a:defRPr/>
            </a:pPr>
            <a:fld id="{A45D42DA-9C21-9E4E-9B0E-9708D88D4C5B}" type="datetime1">
              <a:rPr lang="en-US" altLang="en-US"/>
              <a:pPr>
                <a:defRPr/>
              </a:pPr>
              <a:t>11/8/18</a:t>
            </a:fld>
            <a:endParaRPr lang="en-US" altLang="en-US">
              <a:solidFill>
                <a:schemeClr val="tx2"/>
              </a:solidFill>
            </a:endParaRPr>
          </a:p>
        </p:txBody>
      </p:sp>
      <p:sp>
        <p:nvSpPr>
          <p:cNvPr id="28" name="Footer Placeholder 27"/>
          <p:cNvSpPr>
            <a:spLocks noGrp="1"/>
          </p:cNvSpPr>
          <p:nvPr>
            <p:ph type="ftr" sz="quarter" idx="3"/>
          </p:nvPr>
        </p:nvSpPr>
        <p:spPr>
          <a:xfrm>
            <a:off x="152400" y="6477000"/>
            <a:ext cx="3352800" cy="2889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solidFill>
                  <a:srgbClr val="D38E27"/>
                </a:solidFil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D38E27"/>
                </a:solidFill>
              </a:defRPr>
            </a:lvl1pPr>
          </a:lstStyle>
          <a:p>
            <a:pPr>
              <a:defRPr/>
            </a:pPr>
            <a:fld id="{588078BF-B6EB-F04C-B7B8-E4AEC48075F9}" type="slidenum">
              <a:rPr lang="en-US" altLang="en-US"/>
              <a:pPr>
                <a:defRPr/>
              </a:pPr>
              <a:t>‹#›</a:t>
            </a:fld>
            <a:endParaRPr lang="en-US" altLang="en-US" sz="1400" b="1">
              <a:solidFill>
                <a:srgbClr val="FFFFFF"/>
              </a:solidFill>
            </a:endParaRPr>
          </a:p>
        </p:txBody>
      </p:sp>
      <p:sp>
        <p:nvSpPr>
          <p:cNvPr id="1040" name="Text Box 8"/>
          <p:cNvSpPr txBox="1">
            <a:spLocks noChangeArrowheads="1"/>
          </p:cNvSpPr>
          <p:nvPr userDrawn="1"/>
        </p:nvSpPr>
        <p:spPr bwMode="auto">
          <a:xfrm>
            <a:off x="6781800" y="6172200"/>
            <a:ext cx="1600200" cy="457200"/>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a:p>
        </p:txBody>
      </p:sp>
      <p:sp>
        <p:nvSpPr>
          <p:cNvPr id="10" name="Title Placeholder 9"/>
          <p:cNvSpPr>
            <a:spLocks noGrp="1"/>
          </p:cNvSpPr>
          <p:nvPr>
            <p:ph type="title"/>
          </p:nvPr>
        </p:nvSpPr>
        <p:spPr>
          <a:xfrm>
            <a:off x="304800" y="0"/>
            <a:ext cx="8686800" cy="838200"/>
          </a:xfrm>
          <a:prstGeom prst="rect">
            <a:avLst/>
          </a:prstGeom>
        </p:spPr>
        <p:txBody>
          <a:bodyPr vert="horz" anchor="ctr">
            <a:normAutofit/>
          </a:bodyPr>
          <a:lstStyle/>
          <a:p>
            <a:r>
              <a:rPr lang="en-US" dirty="0"/>
              <a:t>Click To Edit Master Title Style</a:t>
            </a:r>
          </a:p>
        </p:txBody>
      </p:sp>
      <p:pic>
        <p:nvPicPr>
          <p:cNvPr id="3" name="Picture 2">
            <a:extLst>
              <a:ext uri="{FF2B5EF4-FFF2-40B4-BE49-F238E27FC236}">
                <a16:creationId xmlns:a16="http://schemas.microsoft.com/office/drawing/2014/main" id="{FA0D1C81-5EBB-6345-9A9D-8FD001B974A6}"/>
              </a:ext>
            </a:extLst>
          </p:cNvPr>
          <p:cNvPicPr>
            <a:picLocks noChangeAspect="1"/>
          </p:cNvPicPr>
          <p:nvPr userDrawn="1"/>
        </p:nvPicPr>
        <p:blipFill>
          <a:blip r:embed="rId13"/>
          <a:stretch>
            <a:fillRect/>
          </a:stretch>
        </p:blipFill>
        <p:spPr>
          <a:xfrm>
            <a:off x="76200" y="-38100"/>
            <a:ext cx="1790700" cy="1790700"/>
          </a:xfrm>
          <a:prstGeom prst="rect">
            <a:avLst/>
          </a:prstGeom>
        </p:spPr>
      </p:pic>
    </p:spTree>
  </p:cSld>
  <p:clrMap bg1="dk1" tx1="lt1" bg2="dk2" tx2="lt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r" rtl="0" eaLnBrk="0" fontAlgn="base" hangingPunct="0">
        <a:spcBef>
          <a:spcPct val="0"/>
        </a:spcBef>
        <a:spcAft>
          <a:spcPct val="0"/>
        </a:spcAft>
        <a:defRPr sz="3600" b="1" kern="1200">
          <a:solidFill>
            <a:schemeClr val="tx1"/>
          </a:solidFill>
          <a:effectLst>
            <a:reflection blurRad="12700" stA="21000" endA="300" endPos="55000" dir="5400000" sy="-90000" algn="bl" rotWithShape="0"/>
          </a:effectLst>
          <a:latin typeface="Helvetica"/>
          <a:ea typeface="ＭＳ Ｐゴシック" charset="-128"/>
          <a:cs typeface="Helvetica"/>
        </a:defRPr>
      </a:lvl1pPr>
      <a:lvl2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2pPr>
      <a:lvl3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3pPr>
      <a:lvl4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4pPr>
      <a:lvl5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tx1"/>
        </a:buClr>
        <a:buSzPct val="70000"/>
        <a:buFont typeface="Wingdings" charset="2"/>
        <a:buChar char="§"/>
        <a:defRPr sz="2800" kern="1200">
          <a:solidFill>
            <a:srgbClr val="000000"/>
          </a:solidFill>
          <a:latin typeface="Helvetica"/>
          <a:ea typeface="ＭＳ Ｐゴシック" charset="-128"/>
          <a:cs typeface="Helvetica"/>
        </a:defRPr>
      </a:lvl1pPr>
      <a:lvl2pPr marL="742950" indent="-285750" algn="l" rtl="0" eaLnBrk="0" fontAlgn="base" hangingPunct="0">
        <a:spcBef>
          <a:spcPct val="20000"/>
        </a:spcBef>
        <a:spcAft>
          <a:spcPct val="0"/>
        </a:spcAft>
        <a:buClr>
          <a:schemeClr val="tx1"/>
        </a:buClr>
        <a:buSzPct val="70000"/>
        <a:buFont typeface="Wingdings" charset="2"/>
        <a:buChar char="§"/>
        <a:defRPr sz="2400" kern="1200">
          <a:solidFill>
            <a:srgbClr val="000000"/>
          </a:solidFill>
          <a:latin typeface="Helvetica"/>
          <a:ea typeface="ＭＳ Ｐゴシック" charset="-128"/>
          <a:cs typeface="Helvetica"/>
        </a:defRPr>
      </a:lvl2pPr>
      <a:lvl3pPr marL="1143000" indent="-228600" algn="l" rtl="0" eaLnBrk="0" fontAlgn="base" hangingPunct="0">
        <a:spcBef>
          <a:spcPct val="20000"/>
        </a:spcBef>
        <a:spcAft>
          <a:spcPct val="0"/>
        </a:spcAft>
        <a:buClr>
          <a:schemeClr val="tx1"/>
        </a:buClr>
        <a:buSzPct val="70000"/>
        <a:buFont typeface="Wingdings" charset="2"/>
        <a:buChar char="§"/>
        <a:defRPr sz="2000" kern="1200">
          <a:solidFill>
            <a:srgbClr val="000000"/>
          </a:solidFill>
          <a:latin typeface="Helvetica"/>
          <a:ea typeface="ＭＳ Ｐゴシック" charset="-128"/>
          <a:cs typeface="Helvetica"/>
        </a:defRPr>
      </a:lvl3pPr>
      <a:lvl4pPr marL="1600200" indent="-228600" algn="l" rtl="0" eaLnBrk="0" fontAlgn="base" hangingPunct="0">
        <a:spcBef>
          <a:spcPct val="20000"/>
        </a:spcBef>
        <a:spcAft>
          <a:spcPct val="0"/>
        </a:spcAft>
        <a:buClr>
          <a:schemeClr val="tx1"/>
        </a:buClr>
        <a:buSzPct val="70000"/>
        <a:buFont typeface="Wingdings" charset="2"/>
        <a:buChar char="§"/>
        <a:defRPr kern="1200">
          <a:solidFill>
            <a:srgbClr val="000000"/>
          </a:solidFill>
          <a:latin typeface="Helvetica"/>
          <a:ea typeface="ＭＳ Ｐゴシック" charset="-128"/>
          <a:cs typeface="Helvetica"/>
        </a:defRPr>
      </a:lvl4pPr>
      <a:lvl5pPr marL="2057400" indent="-228600" algn="l" rtl="0" eaLnBrk="0" fontAlgn="base" hangingPunct="0">
        <a:spcBef>
          <a:spcPct val="20000"/>
        </a:spcBef>
        <a:spcAft>
          <a:spcPct val="0"/>
        </a:spcAft>
        <a:buClr>
          <a:schemeClr val="tx1"/>
        </a:buClr>
        <a:buSzPct val="60000"/>
        <a:buFont typeface="Wingdings" charset="2"/>
        <a:buChar char="§"/>
        <a:defRPr sz="1600" kern="1200">
          <a:solidFill>
            <a:srgbClr val="000000"/>
          </a:solidFill>
          <a:latin typeface="Helvetica"/>
          <a:ea typeface="ＭＳ Ｐゴシック" charset="-128"/>
          <a:cs typeface="Helvetica"/>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bit.ly/PreBootstrapPD"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notesSlide" Target="../notesSlides/notesSlide17.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www.WeScheme.or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www.BootstrapWorld.org/material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56.tif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WeScheme.or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1.xml"/><Relationship Id="rId7" Type="http://schemas.openxmlformats.org/officeDocument/2006/relationships/image" Target="../media/image60.e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9.emf"/><Relationship Id="rId4" Type="http://schemas.openxmlformats.org/officeDocument/2006/relationships/oleObject" Target="../embeddings/oleObject2.bin"/><Relationship Id="rId9" Type="http://schemas.openxmlformats.org/officeDocument/2006/relationships/image" Target="../media/image61.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37.png"/><Relationship Id="rId4" Type="http://schemas.openxmlformats.org/officeDocument/2006/relationships/image" Target="../media/image71.png"/><Relationship Id="rId9" Type="http://schemas.openxmlformats.org/officeDocument/2006/relationships/image" Target="../media/image76.png"/></Relationships>
</file>

<file path=ppt/slides/_rels/slide6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htdp.org/"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11.xml"/><Relationship Id="rId6" Type="http://schemas.openxmlformats.org/officeDocument/2006/relationships/image" Target="../media/image80.tiff"/><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A32501-5200-1642-8F37-3EC7BBADF1A2}"/>
              </a:ext>
            </a:extLst>
          </p:cNvPr>
          <p:cNvSpPr txBox="1">
            <a:spLocks/>
          </p:cNvSpPr>
          <p:nvPr/>
        </p:nvSpPr>
        <p:spPr>
          <a:xfrm>
            <a:off x="304800" y="0"/>
            <a:ext cx="8686800" cy="838200"/>
          </a:xfrm>
          <a:prstGeom prst="rect">
            <a:avLst/>
          </a:prstGeom>
        </p:spPr>
        <p:txBody>
          <a:bodyPr/>
          <a:lstStyle>
            <a:lvl1pPr algn="r" rtl="0" eaLnBrk="0" fontAlgn="base" hangingPunct="0">
              <a:spcBef>
                <a:spcPct val="0"/>
              </a:spcBef>
              <a:spcAft>
                <a:spcPct val="0"/>
              </a:spcAft>
              <a:defRPr sz="3600" b="1" kern="1200">
                <a:solidFill>
                  <a:schemeClr val="tx1"/>
                </a:solidFill>
                <a:effectLst>
                  <a:reflection blurRad="12700" stA="21000" endA="300" endPos="55000" dir="5400000" sy="-90000" algn="bl" rotWithShape="0"/>
                </a:effectLst>
                <a:latin typeface="Helvetica"/>
                <a:ea typeface="ＭＳ Ｐゴシック" charset="-128"/>
                <a:cs typeface="Helvetica"/>
              </a:defRPr>
            </a:lvl1pPr>
            <a:lvl2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2pPr>
            <a:lvl3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3pPr>
            <a:lvl4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4pPr>
            <a:lvl5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a:lstStyle>
          <a:p>
            <a:pPr>
              <a:defRPr/>
            </a:pPr>
            <a:r>
              <a:rPr lang="en-US" dirty="0"/>
              <a:t>Welcome to </a:t>
            </a:r>
            <a:r>
              <a:rPr lang="en-US" dirty="0" err="1"/>
              <a:t>Bootstrap:Algebra</a:t>
            </a:r>
            <a:r>
              <a:rPr lang="en-US" dirty="0"/>
              <a:t>!</a:t>
            </a:r>
          </a:p>
        </p:txBody>
      </p:sp>
      <p:sp>
        <p:nvSpPr>
          <p:cNvPr id="6" name="Content Placeholder 2">
            <a:extLst>
              <a:ext uri="{FF2B5EF4-FFF2-40B4-BE49-F238E27FC236}">
                <a16:creationId xmlns:a16="http://schemas.microsoft.com/office/drawing/2014/main" id="{A62BE349-861D-8443-9E12-07AF92D6BCF2}"/>
              </a:ext>
            </a:extLst>
          </p:cNvPr>
          <p:cNvSpPr txBox="1">
            <a:spLocks/>
          </p:cNvSpPr>
          <p:nvPr/>
        </p:nvSpPr>
        <p:spPr>
          <a:xfrm>
            <a:off x="304800" y="1554163"/>
            <a:ext cx="8686800" cy="4525962"/>
          </a:xfrm>
          <a:prstGeom prst="rect">
            <a:avLst/>
          </a:prstGeom>
        </p:spPr>
        <p:txBody>
          <a:bodyPr/>
          <a:lstStyle>
            <a:lvl1pPr marL="342900" indent="-342900" algn="l" rtl="0" eaLnBrk="0" fontAlgn="base" hangingPunct="0">
              <a:spcBef>
                <a:spcPct val="20000"/>
              </a:spcBef>
              <a:spcAft>
                <a:spcPct val="0"/>
              </a:spcAft>
              <a:buClr>
                <a:schemeClr val="tx1"/>
              </a:buClr>
              <a:buSzPct val="70000"/>
              <a:buFont typeface="Wingdings" charset="2"/>
              <a:buChar char="§"/>
              <a:defRPr sz="2800" kern="1200">
                <a:solidFill>
                  <a:srgbClr val="000000"/>
                </a:solidFill>
                <a:latin typeface="Helvetica"/>
                <a:ea typeface="ＭＳ Ｐゴシック" charset="-128"/>
                <a:cs typeface="Helvetica"/>
              </a:defRPr>
            </a:lvl1pPr>
            <a:lvl2pPr marL="742950" indent="-285750" algn="l" rtl="0" eaLnBrk="0" fontAlgn="base" hangingPunct="0">
              <a:spcBef>
                <a:spcPct val="20000"/>
              </a:spcBef>
              <a:spcAft>
                <a:spcPct val="0"/>
              </a:spcAft>
              <a:buClr>
                <a:schemeClr val="tx1"/>
              </a:buClr>
              <a:buSzPct val="70000"/>
              <a:buFont typeface="Wingdings" charset="2"/>
              <a:buChar char="§"/>
              <a:defRPr sz="2400" kern="1200">
                <a:solidFill>
                  <a:srgbClr val="000000"/>
                </a:solidFill>
                <a:latin typeface="Helvetica"/>
                <a:ea typeface="ＭＳ Ｐゴシック" charset="-128"/>
                <a:cs typeface="Helvetica"/>
              </a:defRPr>
            </a:lvl2pPr>
            <a:lvl3pPr marL="1143000" indent="-228600" algn="l" rtl="0" eaLnBrk="0" fontAlgn="base" hangingPunct="0">
              <a:spcBef>
                <a:spcPct val="20000"/>
              </a:spcBef>
              <a:spcAft>
                <a:spcPct val="0"/>
              </a:spcAft>
              <a:buClr>
                <a:schemeClr val="tx1"/>
              </a:buClr>
              <a:buSzPct val="70000"/>
              <a:buFont typeface="Wingdings" charset="2"/>
              <a:buChar char="§"/>
              <a:defRPr sz="2000" kern="1200">
                <a:solidFill>
                  <a:srgbClr val="000000"/>
                </a:solidFill>
                <a:latin typeface="Helvetica"/>
                <a:ea typeface="ＭＳ Ｐゴシック" charset="-128"/>
                <a:cs typeface="Helvetica"/>
              </a:defRPr>
            </a:lvl3pPr>
            <a:lvl4pPr marL="1600200" indent="-228600" algn="l" rtl="0" eaLnBrk="0" fontAlgn="base" hangingPunct="0">
              <a:spcBef>
                <a:spcPct val="20000"/>
              </a:spcBef>
              <a:spcAft>
                <a:spcPct val="0"/>
              </a:spcAft>
              <a:buClr>
                <a:schemeClr val="tx1"/>
              </a:buClr>
              <a:buSzPct val="70000"/>
              <a:buFont typeface="Wingdings" charset="2"/>
              <a:buChar char="§"/>
              <a:defRPr kern="1200">
                <a:solidFill>
                  <a:srgbClr val="000000"/>
                </a:solidFill>
                <a:latin typeface="Helvetica"/>
                <a:ea typeface="ＭＳ Ｐゴシック" charset="-128"/>
                <a:cs typeface="Helvetica"/>
              </a:defRPr>
            </a:lvl4pPr>
            <a:lvl5pPr marL="2057400" indent="-228600" algn="l" rtl="0" eaLnBrk="0" fontAlgn="base" hangingPunct="0">
              <a:spcBef>
                <a:spcPct val="20000"/>
              </a:spcBef>
              <a:spcAft>
                <a:spcPct val="0"/>
              </a:spcAft>
              <a:buClr>
                <a:schemeClr val="tx1"/>
              </a:buClr>
              <a:buSzPct val="60000"/>
              <a:buFont typeface="Wingdings" charset="2"/>
              <a:buChar char="§"/>
              <a:defRPr sz="1600" kern="1200">
                <a:solidFill>
                  <a:srgbClr val="000000"/>
                </a:solidFill>
                <a:latin typeface="Helvetica"/>
                <a:ea typeface="ＭＳ Ｐゴシック" charset="-128"/>
                <a:cs typeface="Helvetica"/>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nSpc>
                <a:spcPct val="150000"/>
              </a:lnSpc>
            </a:pPr>
            <a:r>
              <a:rPr lang="en-US" altLang="en-US" dirty="0">
                <a:cs typeface="Helvetica" charset="0"/>
              </a:rPr>
              <a:t>Please fill out the Form at:  </a:t>
            </a:r>
            <a:r>
              <a:rPr lang="en-US" altLang="en-US" dirty="0" err="1">
                <a:cs typeface="Helvetica" charset="0"/>
                <a:hlinkClick r:id="rId3"/>
              </a:rPr>
              <a:t>bit.ly</a:t>
            </a:r>
            <a:r>
              <a:rPr lang="en-US" altLang="en-US" dirty="0">
                <a:cs typeface="Helvetica" charset="0"/>
                <a:hlinkClick r:id="rId3"/>
              </a:rPr>
              <a:t>/</a:t>
            </a:r>
            <a:r>
              <a:rPr lang="en-US" altLang="en-US" dirty="0" err="1">
                <a:cs typeface="Helvetica" charset="0"/>
                <a:hlinkClick r:id="rId3"/>
              </a:rPr>
              <a:t>PreBootstrapPD</a:t>
            </a:r>
            <a:endParaRPr lang="en-US" altLang="en-US" dirty="0">
              <a:cs typeface="Helvetica" charset="0"/>
            </a:endParaRPr>
          </a:p>
          <a:p>
            <a:pPr>
              <a:lnSpc>
                <a:spcPct val="150000"/>
              </a:lnSpc>
            </a:pPr>
            <a:r>
              <a:rPr lang="en-US" altLang="en-US" dirty="0">
                <a:cs typeface="Helvetica" charset="0"/>
              </a:rPr>
              <a:t>Create a tri-fold name plate w/paper and markers.</a:t>
            </a:r>
          </a:p>
        </p:txBody>
      </p:sp>
      <p:pic>
        <p:nvPicPr>
          <p:cNvPr id="8" name="Picture 7">
            <a:extLst>
              <a:ext uri="{FF2B5EF4-FFF2-40B4-BE49-F238E27FC236}">
                <a16:creationId xmlns:a16="http://schemas.microsoft.com/office/drawing/2014/main" id="{0ADF9D57-C558-1E42-AFD7-844C07F1B9A0}"/>
              </a:ext>
            </a:extLst>
          </p:cNvPr>
          <p:cNvPicPr>
            <a:picLocks noChangeAspect="1"/>
          </p:cNvPicPr>
          <p:nvPr/>
        </p:nvPicPr>
        <p:blipFill rotWithShape="1">
          <a:blip r:embed="rId4"/>
          <a:srcRect b="17550"/>
          <a:stretch/>
        </p:blipFill>
        <p:spPr>
          <a:xfrm>
            <a:off x="1524000" y="3682406"/>
            <a:ext cx="5772150" cy="2397719"/>
          </a:xfrm>
          <a:prstGeom prst="rect">
            <a:avLst/>
          </a:prstGeom>
        </p:spPr>
      </p:pic>
    </p:spTree>
    <p:extLst>
      <p:ext uri="{BB962C8B-B14F-4D97-AF65-F5344CB8AC3E}">
        <p14:creationId xmlns:p14="http://schemas.microsoft.com/office/powerpoint/2010/main" val="23720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06575"/>
            <a:ext cx="8991600" cy="651425"/>
          </a:xfrm>
        </p:spPr>
        <p:txBody>
          <a:bodyPr/>
          <a:lstStyle/>
          <a:p>
            <a:pPr eaLnBrk="1" fontAlgn="auto" hangingPunct="1">
              <a:spcAft>
                <a:spcPts val="0"/>
              </a:spcAft>
              <a:defRPr/>
            </a:pPr>
            <a:r>
              <a:rPr lang="en-US" sz="2800" b="0" dirty="0"/>
              <a:t>Make representations </a:t>
            </a:r>
            <a:r>
              <a:rPr lang="en-US" sz="2800" dirty="0"/>
              <a:t>concrete</a:t>
            </a:r>
            <a:r>
              <a:rPr lang="en-US" sz="2800" b="0" dirty="0"/>
              <a:t> and </a:t>
            </a:r>
            <a:r>
              <a:rPr lang="en-US" sz="2800" dirty="0"/>
              <a:t>connected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ea typeface="+mj-ea"/>
                <a:cs typeface="+mj-cs"/>
              </a:rPr>
              <a:t>Programming has functions!</a:t>
            </a:r>
          </a:p>
        </p:txBody>
      </p:sp>
      <p:sp>
        <p:nvSpPr>
          <p:cNvPr id="31746" name="Content Placeholder 2"/>
          <p:cNvSpPr>
            <a:spLocks noGrp="1"/>
          </p:cNvSpPr>
          <p:nvPr>
            <p:ph idx="1"/>
          </p:nvPr>
        </p:nvSpPr>
        <p:spPr/>
        <p:txBody>
          <a:bodyPr/>
          <a:lstStyle/>
          <a:p>
            <a:endParaRPr lang="en-US" altLang="en-US">
              <a:latin typeface="Helvetica" charset="0"/>
              <a:ea typeface="ＭＳ Ｐゴシック" charset="-128"/>
              <a:cs typeface="Helvetic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2201863" cy="17621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LIC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0813" y="3702050"/>
            <a:ext cx="2108200" cy="25400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343400"/>
            <a:ext cx="1589088" cy="20050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87725" y="2443163"/>
            <a:ext cx="2251075" cy="29606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846263"/>
            <a:ext cx="1473200" cy="14732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554C438E-13E3-BA49-BC9D-276505EC8B9A}" type="slidenum">
              <a:rPr lang="en-US" altLang="en-US" sz="1200">
                <a:solidFill>
                  <a:srgbClr val="D38E27"/>
                </a:solidFill>
                <a:latin typeface="Arial" charset="0"/>
              </a:rPr>
              <a:pPr>
                <a:spcBef>
                  <a:spcPct val="0"/>
                </a:spcBef>
                <a:buClrTx/>
                <a:buSzTx/>
                <a:buFontTx/>
                <a:buNone/>
              </a:pPr>
              <a:t>11</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Bottom)">
                                      <p:cBhvr>
                                        <p:cTn id="12" dur="500"/>
                                        <p:tgtEl>
                                          <p:spTgt spid="12"/>
                                        </p:tgtEl>
                                      </p:cBhvr>
                                    </p:animEffect>
                                  </p:child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Bottom)">
                                      <p:cBhvr>
                                        <p:cTn id="16" dur="500"/>
                                        <p:tgtEl>
                                          <p:spTgt spid="13"/>
                                        </p:tgtEl>
                                      </p:cBhvr>
                                    </p:animEffect>
                                  </p:childTnLst>
                                </p:cTn>
                              </p:par>
                            </p:childTnLst>
                          </p:cTn>
                        </p:par>
                        <p:par>
                          <p:cTn id="17" fill="hold" nodeType="afterGroup">
                            <p:stCondLst>
                              <p:cond delay="1000"/>
                            </p:stCondLst>
                            <p:childTnLst>
                              <p:par>
                                <p:cTn id="18" presetID="1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1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lide(fromBottom)">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ea typeface="+mj-ea"/>
                <a:cs typeface="+mj-cs"/>
              </a:rPr>
              <a:t>Programming != Math</a:t>
            </a:r>
          </a:p>
        </p:txBody>
      </p:sp>
      <p:sp>
        <p:nvSpPr>
          <p:cNvPr id="6" name="Rectangle 5"/>
          <p:cNvSpPr>
            <a:spLocks noChangeArrowheads="1"/>
          </p:cNvSpPr>
          <p:nvPr/>
        </p:nvSpPr>
        <p:spPr bwMode="auto">
          <a:xfrm>
            <a:off x="1524000" y="1728788"/>
            <a:ext cx="6248400" cy="523875"/>
          </a:xfrm>
          <a:prstGeom prst="rect">
            <a:avLst/>
          </a:prstGeom>
          <a:gradFill rotWithShape="1">
            <a:gsLst>
              <a:gs pos="0">
                <a:srgbClr val="F2D9D4"/>
              </a:gs>
              <a:gs pos="72000">
                <a:srgbClr val="D8917F"/>
              </a:gs>
              <a:gs pos="100000">
                <a:srgbClr val="D47962"/>
              </a:gs>
            </a:gsLst>
            <a:lin ang="5400000" scaled="1"/>
          </a:gradFill>
          <a:ln w="10000">
            <a:solidFill>
              <a:schemeClr val="accent2"/>
            </a:solidFill>
            <a:miter lim="800000"/>
            <a:headEnd/>
            <a:tailEnd/>
          </a:ln>
          <a:effectLst>
            <a:outerShdw blurRad="76200" dist="50800" dir="5400000" rotWithShape="0">
              <a:srgbClr val="4E3B30">
                <a:alpha val="59998"/>
              </a:srgbClr>
            </a:outerShdw>
          </a:effectLst>
        </p:spPr>
        <p:txBody>
          <a:bodyPr>
            <a:spAutoFit/>
          </a:bodyPr>
          <a:lstStyle/>
          <a:p>
            <a:pPr>
              <a:spcBef>
                <a:spcPts val="1000"/>
              </a:spcBef>
              <a:spcAft>
                <a:spcPts val="1000"/>
              </a:spcAft>
              <a:buFont typeface="Wingdings 2" charset="2"/>
              <a:buNone/>
              <a:defRPr/>
            </a:pPr>
            <a:r>
              <a:rPr lang="en-US" sz="2800" dirty="0">
                <a:solidFill>
                  <a:srgbClr val="000000"/>
                </a:solidFill>
                <a:latin typeface="Courier" charset="0"/>
                <a:ea typeface="Courier" charset="0"/>
                <a:cs typeface="Courier" charset="0"/>
              </a:rPr>
              <a:t>1 / 2 = ??</a:t>
            </a:r>
          </a:p>
        </p:txBody>
      </p:sp>
      <p:sp>
        <p:nvSpPr>
          <p:cNvPr id="9" name="Title 1"/>
          <p:cNvSpPr txBox="1">
            <a:spLocks/>
          </p:cNvSpPr>
          <p:nvPr/>
        </p:nvSpPr>
        <p:spPr>
          <a:xfrm>
            <a:off x="448004" y="152400"/>
            <a:ext cx="8686800" cy="609600"/>
          </a:xfrm>
          <a:prstGeom prst="rect">
            <a:avLst/>
          </a:prstGeom>
        </p:spPr>
        <p:txBody>
          <a:bodyPr/>
          <a:lstStyle>
            <a:lvl1pPr algn="r" rtl="0" eaLnBrk="0" fontAlgn="base" hangingPunct="0">
              <a:spcBef>
                <a:spcPct val="0"/>
              </a:spcBef>
              <a:spcAft>
                <a:spcPct val="0"/>
              </a:spcAft>
              <a:defRPr sz="5400" b="1" kern="1200">
                <a:solidFill>
                  <a:schemeClr val="tx1"/>
                </a:solidFill>
                <a:effectLst>
                  <a:glow rad="50800">
                    <a:schemeClr val="bg1">
                      <a:alpha val="75000"/>
                    </a:schemeClr>
                  </a:glow>
                  <a:reflection blurRad="12700" stA="21000" endA="300" endPos="55000" dir="5400000" sy="-90000" algn="bl" rotWithShape="0"/>
                </a:effectLst>
                <a:latin typeface="Futura Condensed"/>
                <a:ea typeface="ＭＳ Ｐゴシック" charset="-128"/>
                <a:cs typeface="Futura Condensed"/>
              </a:defRPr>
            </a:lvl1pPr>
            <a:lvl2pPr algn="r" rtl="0" eaLnBrk="0" fontAlgn="base" hangingPunct="0">
              <a:spcBef>
                <a:spcPct val="0"/>
              </a:spcBef>
              <a:spcAft>
                <a:spcPct val="0"/>
              </a:spcAft>
              <a:defRPr sz="3600" b="1">
                <a:solidFill>
                  <a:schemeClr val="tx1"/>
                </a:solidFill>
                <a:latin typeface="Futura Condensed" charset="0"/>
                <a:ea typeface="ＭＳ Ｐゴシック" charset="-128"/>
                <a:cs typeface="ＭＳ Ｐゴシック" charset="-128"/>
              </a:defRPr>
            </a:lvl2pPr>
            <a:lvl3pPr algn="r" rtl="0" eaLnBrk="0" fontAlgn="base" hangingPunct="0">
              <a:spcBef>
                <a:spcPct val="0"/>
              </a:spcBef>
              <a:spcAft>
                <a:spcPct val="0"/>
              </a:spcAft>
              <a:defRPr sz="3600" b="1">
                <a:solidFill>
                  <a:schemeClr val="tx1"/>
                </a:solidFill>
                <a:latin typeface="Futura Condensed" charset="0"/>
                <a:ea typeface="ＭＳ Ｐゴシック" charset="-128"/>
                <a:cs typeface="ＭＳ Ｐゴシック" charset="-128"/>
              </a:defRPr>
            </a:lvl3pPr>
            <a:lvl4pPr algn="r" rtl="0" eaLnBrk="0" fontAlgn="base" hangingPunct="0">
              <a:spcBef>
                <a:spcPct val="0"/>
              </a:spcBef>
              <a:spcAft>
                <a:spcPct val="0"/>
              </a:spcAft>
              <a:defRPr sz="3600" b="1">
                <a:solidFill>
                  <a:schemeClr val="tx1"/>
                </a:solidFill>
                <a:latin typeface="Futura Condensed" charset="0"/>
                <a:ea typeface="ＭＳ Ｐゴシック" charset="-128"/>
                <a:cs typeface="ＭＳ Ｐゴシック" charset="-128"/>
              </a:defRPr>
            </a:lvl4pPr>
            <a:lvl5pPr algn="r" rtl="0" eaLnBrk="0" fontAlgn="base" hangingPunct="0">
              <a:spcBef>
                <a:spcPct val="0"/>
              </a:spcBef>
              <a:spcAft>
                <a:spcPct val="0"/>
              </a:spcAft>
              <a:defRPr sz="3600" b="1">
                <a:solidFill>
                  <a:schemeClr val="tx1"/>
                </a:solidFill>
                <a:latin typeface="Futura Condensed"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a:lstStyle>
          <a:p>
            <a:pPr eaLnBrk="1" fontAlgn="auto" hangingPunct="1">
              <a:spcAft>
                <a:spcPts val="0"/>
              </a:spcAft>
              <a:defRPr/>
            </a:pPr>
            <a:r>
              <a:rPr lang="en-US" sz="3600" dirty="0">
                <a:latin typeface="Helvetica"/>
                <a:ea typeface="+mj-ea"/>
                <a:cs typeface="Helvetica"/>
              </a:rPr>
              <a:t>But there’s a problem...</a:t>
            </a:r>
          </a:p>
        </p:txBody>
      </p:sp>
      <p:sp>
        <p:nvSpPr>
          <p:cNvPr id="7" name="Rectangle 6"/>
          <p:cNvSpPr>
            <a:spLocks noChangeArrowheads="1"/>
          </p:cNvSpPr>
          <p:nvPr/>
        </p:nvSpPr>
        <p:spPr bwMode="auto">
          <a:xfrm>
            <a:off x="1524000" y="2643188"/>
            <a:ext cx="6248400" cy="954087"/>
          </a:xfrm>
          <a:prstGeom prst="rect">
            <a:avLst/>
          </a:prstGeom>
          <a:gradFill rotWithShape="1">
            <a:gsLst>
              <a:gs pos="0">
                <a:srgbClr val="F2D9D4"/>
              </a:gs>
              <a:gs pos="72000">
                <a:srgbClr val="D8917F"/>
              </a:gs>
              <a:gs pos="100000">
                <a:srgbClr val="D47962"/>
              </a:gs>
            </a:gsLst>
            <a:lin ang="5400000" scaled="1"/>
          </a:gradFill>
          <a:ln w="10000">
            <a:solidFill>
              <a:schemeClr val="accent2"/>
            </a:solidFill>
            <a:miter lim="800000"/>
            <a:headEnd/>
            <a:tailEnd/>
          </a:ln>
          <a:effectLst>
            <a:outerShdw blurRad="76200" dist="50800" dir="5400000" rotWithShape="0">
              <a:srgbClr val="4E3B30">
                <a:alpha val="59998"/>
              </a:srgbClr>
            </a:outerShdw>
          </a:effectLst>
        </p:spPr>
        <p:txBody>
          <a:bodyPr>
            <a:spAutoFit/>
          </a:bodyPr>
          <a:lstStyle/>
          <a:p>
            <a:pPr>
              <a:buFont typeface="Wingdings 2" charset="2"/>
              <a:buNone/>
              <a:defRPr/>
            </a:pPr>
            <a:r>
              <a:rPr lang="en-US" sz="2800" dirty="0">
                <a:solidFill>
                  <a:srgbClr val="000000"/>
                </a:solidFill>
                <a:latin typeface="Courier" charset="0"/>
                <a:ea typeface="Courier" charset="0"/>
                <a:cs typeface="Courier" charset="0"/>
              </a:rPr>
              <a:t>x = 10</a:t>
            </a:r>
          </a:p>
          <a:p>
            <a:pPr>
              <a:buFont typeface="Wingdings 2" charset="2"/>
              <a:buNone/>
              <a:defRPr/>
            </a:pPr>
            <a:r>
              <a:rPr lang="en-US" sz="2800" dirty="0">
                <a:solidFill>
                  <a:srgbClr val="000000"/>
                </a:solidFill>
                <a:latin typeface="Courier" charset="0"/>
                <a:ea typeface="Courier" charset="0"/>
                <a:cs typeface="Courier" charset="0"/>
              </a:rPr>
              <a:t>x = x+2</a:t>
            </a:r>
          </a:p>
        </p:txBody>
      </p:sp>
      <p:sp>
        <p:nvSpPr>
          <p:cNvPr id="10" name="Rectangle 9"/>
          <p:cNvSpPr>
            <a:spLocks noChangeArrowheads="1"/>
          </p:cNvSpPr>
          <p:nvPr/>
        </p:nvSpPr>
        <p:spPr bwMode="auto">
          <a:xfrm>
            <a:off x="1524000" y="3898900"/>
            <a:ext cx="6248400" cy="1816100"/>
          </a:xfrm>
          <a:prstGeom prst="rect">
            <a:avLst/>
          </a:prstGeom>
          <a:gradFill rotWithShape="1">
            <a:gsLst>
              <a:gs pos="0">
                <a:srgbClr val="F2D9D4"/>
              </a:gs>
              <a:gs pos="72000">
                <a:srgbClr val="D8917F"/>
              </a:gs>
              <a:gs pos="100000">
                <a:srgbClr val="D47962"/>
              </a:gs>
            </a:gsLst>
            <a:lin ang="5400000" scaled="1"/>
          </a:gradFill>
          <a:ln w="10000">
            <a:solidFill>
              <a:schemeClr val="accent2"/>
            </a:solidFill>
            <a:miter lim="800000"/>
            <a:headEnd/>
            <a:tailEnd/>
          </a:ln>
          <a:effectLst>
            <a:outerShdw blurRad="76200" dist="50800" dir="5400000" rotWithShape="0">
              <a:srgbClr val="4E3B30">
                <a:alpha val="59998"/>
              </a:srgbClr>
            </a:outerShdw>
          </a:effectLst>
        </p:spPr>
        <p:txBody>
          <a:bodyPr>
            <a:spAutoFit/>
          </a:bodyPr>
          <a:lstStyle/>
          <a:p>
            <a:pPr>
              <a:buFont typeface="Wingdings 2" charset="2"/>
              <a:buNone/>
              <a:defRPr/>
            </a:pPr>
            <a:r>
              <a:rPr lang="en-US" sz="2800" dirty="0">
                <a:solidFill>
                  <a:srgbClr val="000000"/>
                </a:solidFill>
                <a:latin typeface="Courier" charset="0"/>
                <a:ea typeface="Courier" charset="0"/>
                <a:cs typeface="Courier" charset="0"/>
              </a:rPr>
              <a:t>foo = 0</a:t>
            </a:r>
          </a:p>
          <a:p>
            <a:pPr>
              <a:buFont typeface="Wingdings 2" charset="2"/>
              <a:buNone/>
              <a:defRPr/>
            </a:pPr>
            <a:r>
              <a:rPr lang="en-US" sz="2800" dirty="0">
                <a:solidFill>
                  <a:srgbClr val="000000"/>
                </a:solidFill>
                <a:latin typeface="Courier" charset="0"/>
                <a:ea typeface="Courier" charset="0"/>
                <a:cs typeface="Courier" charset="0"/>
              </a:rPr>
              <a:t>function f(x){</a:t>
            </a:r>
          </a:p>
          <a:p>
            <a:pPr>
              <a:buFont typeface="Wingdings 2" charset="2"/>
              <a:buNone/>
              <a:defRPr/>
            </a:pPr>
            <a:r>
              <a:rPr lang="en-US" sz="2800" dirty="0">
                <a:solidFill>
                  <a:srgbClr val="000000"/>
                </a:solidFill>
                <a:latin typeface="Courier" charset="0"/>
                <a:ea typeface="Courier" charset="0"/>
                <a:cs typeface="Courier" charset="0"/>
              </a:rPr>
              <a:t>  return foo++</a:t>
            </a:r>
          </a:p>
          <a:p>
            <a:pPr>
              <a:buFont typeface="Wingdings 2" charset="2"/>
              <a:buNone/>
              <a:defRPr/>
            </a:pPr>
            <a:r>
              <a:rPr lang="en-US" sz="2800" dirty="0">
                <a:solidFill>
                  <a:srgbClr val="000000"/>
                </a:solidFill>
                <a:latin typeface="Courier" charset="0"/>
                <a:ea typeface="Courier" charset="0"/>
                <a:cs typeface="Courier" charset="0"/>
              </a:rPr>
              <a:t>}</a:t>
            </a:r>
          </a:p>
        </p:txBody>
      </p:sp>
      <p:sp>
        <p:nvSpPr>
          <p:cNvPr id="3379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1200">
              <a:latin typeface="Arial" charset="0"/>
            </a:endParaRPr>
          </a:p>
        </p:txBody>
      </p:sp>
      <p:sp>
        <p:nvSpPr>
          <p:cNvPr id="337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048A4F52-1F19-6B4C-8FA5-034EB208AD6B}" type="slidenum">
              <a:rPr lang="en-US" altLang="en-US" sz="1200">
                <a:solidFill>
                  <a:srgbClr val="D38E27"/>
                </a:solidFill>
                <a:latin typeface="Arial" charset="0"/>
              </a:rPr>
              <a:pPr>
                <a:spcBef>
                  <a:spcPct val="0"/>
                </a:spcBef>
                <a:buClrTx/>
                <a:buSzTx/>
                <a:buFontTx/>
                <a:buNone/>
              </a:pPr>
              <a:t>12</a:t>
            </a:fld>
            <a:endParaRPr lang="en-US" altLang="en-US" sz="1200">
              <a:solidFill>
                <a:srgbClr val="D38E27"/>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5105400"/>
            <a:ext cx="1752600"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Agenda</a:t>
            </a:r>
          </a:p>
        </p:txBody>
      </p:sp>
      <p:sp>
        <p:nvSpPr>
          <p:cNvPr id="5" name="Content Placeholder 4"/>
          <p:cNvSpPr>
            <a:spLocks noGrp="1"/>
          </p:cNvSpPr>
          <p:nvPr>
            <p:ph idx="1"/>
          </p:nvPr>
        </p:nvSpPr>
        <p:spPr>
          <a:xfrm>
            <a:off x="304800" y="1143000"/>
            <a:ext cx="8686800" cy="4525963"/>
          </a:xfrm>
        </p:spPr>
        <p:txBody>
          <a:bodyPr/>
          <a:lstStyle/>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Theory</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Overview</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Practice</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Pedagogy</a:t>
            </a:r>
          </a:p>
        </p:txBody>
      </p:sp>
      <p:sp>
        <p:nvSpPr>
          <p:cNvPr id="35843"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B81B5CAB-E430-C747-AB3A-63962BAFD7AA}" type="slidenum">
              <a:rPr lang="en-US" altLang="en-US" sz="1200">
                <a:solidFill>
                  <a:srgbClr val="D38E27"/>
                </a:solidFill>
                <a:latin typeface="Arial" charset="0"/>
              </a:rPr>
              <a:pPr>
                <a:spcBef>
                  <a:spcPct val="0"/>
                </a:spcBef>
                <a:buClrTx/>
                <a:buSzTx/>
                <a:buFontTx/>
                <a:buNone/>
              </a:pPr>
              <a:t>13</a:t>
            </a:fld>
            <a:endParaRPr lang="en-US" altLang="en-US" sz="1200">
              <a:solidFill>
                <a:srgbClr val="D38E27"/>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706438" y="2392363"/>
            <a:ext cx="749617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lstStyle>
            <a:lvl1pPr>
              <a:spcBef>
                <a:spcPct val="20000"/>
              </a:spcBef>
              <a:buClr>
                <a:schemeClr val="tx1"/>
              </a:buClr>
              <a:buSzPct val="7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1600">
                <a:solidFill>
                  <a:srgbClr val="000000"/>
                </a:solidFill>
                <a:latin typeface="Helvetica" charset="0"/>
                <a:ea typeface="ＭＳ Ｐゴシック" charset="-128"/>
                <a:cs typeface="Helvetica" charset="0"/>
              </a:defRPr>
            </a:lvl9pPr>
          </a:lstStyle>
          <a:p>
            <a:pPr>
              <a:spcBef>
                <a:spcPts val="638"/>
              </a:spcBef>
              <a:buClrTx/>
              <a:buSzTx/>
              <a:buFontTx/>
              <a:buNone/>
            </a:pPr>
            <a:r>
              <a:rPr lang="en-US" altLang="en-US" sz="2500" b="1">
                <a:latin typeface="Arial" charset="0"/>
              </a:rPr>
              <a:t>Grades 6-7: </a:t>
            </a:r>
            <a:r>
              <a:rPr lang="en-US" altLang="en-US" sz="2500">
                <a:latin typeface="Arial" charset="0"/>
              </a:rPr>
              <a:t>    First Exposure to Algebra</a:t>
            </a:r>
          </a:p>
          <a:p>
            <a:pPr>
              <a:spcBef>
                <a:spcPts val="638"/>
              </a:spcBef>
              <a:buClrTx/>
              <a:buSzTx/>
              <a:buFontTx/>
              <a:buNone/>
            </a:pPr>
            <a:endParaRPr lang="en-US" altLang="en-US" sz="2400">
              <a:solidFill>
                <a:srgbClr val="FFFFFF"/>
              </a:solidFill>
              <a:latin typeface="Arial" charset="0"/>
            </a:endParaRPr>
          </a:p>
          <a:p>
            <a:pPr>
              <a:spcBef>
                <a:spcPts val="638"/>
              </a:spcBef>
              <a:buClrTx/>
              <a:buSzTx/>
              <a:buFontTx/>
              <a:buNone/>
            </a:pPr>
            <a:r>
              <a:rPr lang="en-US" altLang="en-US" sz="2500" b="1">
                <a:latin typeface="Arial" charset="0"/>
              </a:rPr>
              <a:t>Grades 8-10:	</a:t>
            </a:r>
            <a:r>
              <a:rPr lang="en-US" altLang="en-US" sz="2500">
                <a:latin typeface="Arial" charset="0"/>
              </a:rPr>
              <a:t> Algebra Enrichment</a:t>
            </a:r>
          </a:p>
          <a:p>
            <a:pPr>
              <a:spcBef>
                <a:spcPts val="638"/>
              </a:spcBef>
              <a:buClrTx/>
              <a:buSzTx/>
              <a:buFontTx/>
              <a:buNone/>
            </a:pPr>
            <a:endParaRPr lang="en-US" altLang="en-US" sz="2400">
              <a:solidFill>
                <a:srgbClr val="FFFFFF"/>
              </a:solidFill>
              <a:latin typeface="Arial" charset="0"/>
            </a:endParaRPr>
          </a:p>
          <a:p>
            <a:pPr>
              <a:spcBef>
                <a:spcPts val="638"/>
              </a:spcBef>
              <a:buClrTx/>
              <a:buSzTx/>
              <a:buFontTx/>
              <a:buNone/>
            </a:pPr>
            <a:r>
              <a:rPr lang="en-US" altLang="en-US" sz="2500" b="1">
                <a:latin typeface="Arial" charset="0"/>
              </a:rPr>
              <a:t>Grades 11-12:</a:t>
            </a:r>
            <a:r>
              <a:rPr lang="en-US" altLang="en-US" sz="2500">
                <a:latin typeface="Arial" charset="0"/>
              </a:rPr>
              <a:t>  Algebra Remediation</a:t>
            </a:r>
          </a:p>
        </p:txBody>
      </p:sp>
      <p:sp>
        <p:nvSpPr>
          <p:cNvPr id="2" name="Title 1"/>
          <p:cNvSpPr>
            <a:spLocks noGrp="1"/>
          </p:cNvSpPr>
          <p:nvPr>
            <p:ph type="title"/>
          </p:nvPr>
        </p:nvSpPr>
        <p:spPr/>
        <p:txBody>
          <a:bodyPr/>
          <a:lstStyle/>
          <a:p>
            <a:pPr>
              <a:defRPr/>
            </a:pPr>
            <a:r>
              <a:rPr lang="en-US" dirty="0"/>
              <a:t>Who is Bootstrap for?</a:t>
            </a:r>
          </a:p>
        </p:txBody>
      </p:sp>
      <p:sp>
        <p:nvSpPr>
          <p:cNvPr id="37891"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681C288F-6358-1343-9AFD-543B75D8894D}" type="slidenum">
              <a:rPr lang="en-US" altLang="en-US" sz="1200">
                <a:solidFill>
                  <a:srgbClr val="D38E27"/>
                </a:solidFill>
                <a:latin typeface="Arial" charset="0"/>
              </a:rPr>
              <a:pPr>
                <a:spcBef>
                  <a:spcPct val="0"/>
                </a:spcBef>
                <a:buClrTx/>
                <a:buSzTx/>
                <a:buFontTx/>
                <a:buNone/>
              </a:pPr>
              <a:t>14</a:t>
            </a:fld>
            <a:endParaRPr lang="en-US" altLang="en-US" sz="1200">
              <a:solidFill>
                <a:srgbClr val="D38E27"/>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small" dirty="0"/>
              <a:t>Bootstrap Materials</a:t>
            </a:r>
          </a:p>
        </p:txBody>
      </p:sp>
      <p:sp>
        <p:nvSpPr>
          <p:cNvPr id="3" name="Vertical Text Placeholder 2"/>
          <p:cNvSpPr>
            <a:spLocks noGrp="1"/>
          </p:cNvSpPr>
          <p:nvPr>
            <p:ph idx="1"/>
          </p:nvPr>
        </p:nvSpPr>
        <p:spPr/>
        <p:txBody>
          <a:bodyPr/>
          <a:lstStyle/>
          <a:p>
            <a:pPr eaLnBrk="1" hangingPunct="1">
              <a:spcAft>
                <a:spcPts val="2400"/>
              </a:spcAft>
            </a:pPr>
            <a:r>
              <a:rPr lang="en-US" altLang="en-US" b="1" dirty="0">
                <a:ea typeface="ＭＳ Ｐゴシック" charset="-128"/>
                <a:cs typeface="Helvetica" charset="0"/>
              </a:rPr>
              <a:t>Software</a:t>
            </a:r>
            <a:r>
              <a:rPr lang="en-US" altLang="en-US" dirty="0">
                <a:ea typeface="ＭＳ Ｐゴシック" charset="-128"/>
                <a:cs typeface="Helvetica" charset="0"/>
              </a:rPr>
              <a:t>: In the cloud, or on your machine.</a:t>
            </a:r>
          </a:p>
          <a:p>
            <a:pPr eaLnBrk="1" hangingPunct="1">
              <a:spcAft>
                <a:spcPts val="2400"/>
              </a:spcAft>
            </a:pPr>
            <a:r>
              <a:rPr lang="en-US" altLang="en-US" b="1" dirty="0">
                <a:ea typeface="ＭＳ Ｐゴシック" charset="-128"/>
                <a:cs typeface="Helvetica" charset="0"/>
              </a:rPr>
              <a:t>Lesson Plans</a:t>
            </a:r>
            <a:r>
              <a:rPr lang="en-US" altLang="en-US" dirty="0">
                <a:ea typeface="ＭＳ Ｐゴシック" charset="-128"/>
                <a:cs typeface="Helvetica" charset="0"/>
              </a:rPr>
              <a:t>: Detailed[*] curricula, student handouts, integrated workbooks, and supplemental activities(Open new tab: </a:t>
            </a:r>
            <a:r>
              <a:rPr lang="en-US" altLang="en-US" dirty="0" err="1">
                <a:ea typeface="ＭＳ Ｐゴシック" charset="-128"/>
                <a:cs typeface="Helvetica" charset="0"/>
              </a:rPr>
              <a:t>www.bootstrapworld.org</a:t>
            </a:r>
            <a:r>
              <a:rPr lang="en-US" altLang="en-US" dirty="0">
                <a:ea typeface="ＭＳ Ｐゴシック" charset="-128"/>
                <a:cs typeface="Helvetica" charset="0"/>
              </a:rPr>
              <a:t>)</a:t>
            </a:r>
            <a:endParaRPr lang="en-US" altLang="en-US" u="sng" dirty="0">
              <a:ea typeface="ＭＳ Ｐゴシック" charset="-128"/>
              <a:cs typeface="Helvetica" charset="0"/>
            </a:endParaRPr>
          </a:p>
          <a:p>
            <a:pPr eaLnBrk="1" hangingPunct="1">
              <a:spcAft>
                <a:spcPts val="2400"/>
              </a:spcAft>
            </a:pPr>
            <a:r>
              <a:rPr lang="en-US" altLang="en-US" b="1" dirty="0">
                <a:ea typeface="ＭＳ Ｐゴシック" charset="-128"/>
                <a:cs typeface="Helvetica" charset="0"/>
              </a:rPr>
              <a:t>Standards</a:t>
            </a:r>
            <a:r>
              <a:rPr lang="en-US" altLang="en-US" dirty="0">
                <a:ea typeface="ＭＳ Ｐゴシック" charset="-128"/>
                <a:cs typeface="Helvetica" charset="0"/>
              </a:rPr>
              <a:t>: All lessons are aligned to National and State Standards for </a:t>
            </a:r>
            <a:r>
              <a:rPr lang="en-US" altLang="en-US" u="sng" dirty="0">
                <a:ea typeface="ＭＳ Ｐゴシック" charset="-128"/>
                <a:cs typeface="Helvetica" charset="0"/>
              </a:rPr>
              <a:t>Mathematics</a:t>
            </a:r>
            <a:r>
              <a:rPr lang="en-US" altLang="en-US" dirty="0">
                <a:ea typeface="ＭＳ Ｐゴシック" charset="-128"/>
                <a:cs typeface="Helvetica" charset="0"/>
              </a:rPr>
              <a:t>.</a:t>
            </a:r>
          </a:p>
          <a:p>
            <a:pPr eaLnBrk="1" hangingPunct="1">
              <a:spcAft>
                <a:spcPts val="2400"/>
              </a:spcAft>
            </a:pPr>
            <a:r>
              <a:rPr lang="en-US" altLang="en-US" b="1" dirty="0">
                <a:ea typeface="ＭＳ Ｐゴシック" charset="-128"/>
                <a:cs typeface="Helvetica" charset="0"/>
              </a:rPr>
              <a:t>Language</a:t>
            </a:r>
            <a:r>
              <a:rPr lang="en-US" altLang="en-US" dirty="0">
                <a:ea typeface="ＭＳ Ｐゴシック" charset="-128"/>
                <a:cs typeface="Helvetica" charset="0"/>
              </a:rPr>
              <a:t>: Algebraic semantics, simple syntax, rich media and integrated testing</a:t>
            </a:r>
          </a:p>
        </p:txBody>
      </p:sp>
      <p:sp>
        <p:nvSpPr>
          <p:cNvPr id="39939"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FFD162D9-DAC4-D648-8268-2E9D4954B961}" type="slidenum">
              <a:rPr lang="en-US" altLang="en-US" sz="1200">
                <a:solidFill>
                  <a:srgbClr val="D38E27"/>
                </a:solidFill>
                <a:latin typeface="Arial" charset="0"/>
              </a:rPr>
              <a:pPr>
                <a:spcBef>
                  <a:spcPct val="0"/>
                </a:spcBef>
                <a:buClrTx/>
                <a:buSzTx/>
                <a:buFontTx/>
                <a:buNone/>
              </a:pPr>
              <a:t>15</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10,000 Foot View</a:t>
            </a:r>
          </a:p>
        </p:txBody>
      </p:sp>
      <p:sp>
        <p:nvSpPr>
          <p:cNvPr id="3" name="Content Placeholder 2"/>
          <p:cNvSpPr>
            <a:spLocks noGrp="1"/>
          </p:cNvSpPr>
          <p:nvPr>
            <p:ph idx="1"/>
          </p:nvPr>
        </p:nvSpPr>
        <p:spPr/>
        <p:txBody>
          <a:bodyPr/>
          <a:lstStyle/>
          <a:p>
            <a:pPr eaLnBrk="1" hangingPunct="1"/>
            <a:r>
              <a:rPr lang="en-US" altLang="en-US" sz="2400" dirty="0">
                <a:latin typeface="Helvetica" charset="0"/>
                <a:ea typeface="ＭＳ Ｐゴシック" charset="-128"/>
                <a:cs typeface="Helvetica" charset="0"/>
              </a:rPr>
              <a:t>Brainstorming, and Circles of Evaluation</a:t>
            </a:r>
          </a:p>
          <a:p>
            <a:pPr eaLnBrk="1" hangingPunct="1"/>
            <a:r>
              <a:rPr lang="en-US" altLang="en-US" sz="2400" dirty="0">
                <a:latin typeface="Helvetica" charset="0"/>
                <a:ea typeface="ＭＳ Ｐゴシック" charset="-128"/>
                <a:cs typeface="Helvetica" charset="0"/>
              </a:rPr>
              <a:t>Datatypes, Domain &amp; Range</a:t>
            </a:r>
          </a:p>
        </p:txBody>
      </p:sp>
      <p:grpSp>
        <p:nvGrpSpPr>
          <p:cNvPr id="8" name="Group 7"/>
          <p:cNvGrpSpPr>
            <a:grpSpLocks/>
          </p:cNvGrpSpPr>
          <p:nvPr/>
        </p:nvGrpSpPr>
        <p:grpSpPr bwMode="auto">
          <a:xfrm>
            <a:off x="990600" y="3352800"/>
            <a:ext cx="6248400" cy="1828800"/>
            <a:chOff x="990600" y="3352800"/>
            <a:chExt cx="6248400" cy="1828800"/>
          </a:xfrm>
        </p:grpSpPr>
        <p:grpSp>
          <p:nvGrpSpPr>
            <p:cNvPr id="41989" name="Group 5"/>
            <p:cNvGrpSpPr>
              <a:grpSpLocks/>
            </p:cNvGrpSpPr>
            <p:nvPr/>
          </p:nvGrpSpPr>
          <p:grpSpPr bwMode="auto">
            <a:xfrm>
              <a:off x="990600" y="3352800"/>
              <a:ext cx="1828800" cy="1828800"/>
              <a:chOff x="3560" y="2678"/>
              <a:chExt cx="576" cy="576"/>
            </a:xfrm>
          </p:grpSpPr>
          <p:sp>
            <p:nvSpPr>
              <p:cNvPr id="41991" name="Oval 6"/>
              <p:cNvSpPr>
                <a:spLocks noChangeArrowheads="1"/>
              </p:cNvSpPr>
              <p:nvPr/>
            </p:nvSpPr>
            <p:spPr bwMode="auto">
              <a:xfrm>
                <a:off x="3560" y="2678"/>
                <a:ext cx="576" cy="576"/>
              </a:xfrm>
              <a:prstGeom prst="ellipse">
                <a:avLst/>
              </a:prstGeom>
              <a:solidFill>
                <a:srgbClr val="FFFFFF"/>
              </a:solidFill>
              <a:ln w="9525">
                <a:solidFill>
                  <a:srgbClr val="000000"/>
                </a:solidFill>
                <a:round/>
                <a:headEnd/>
                <a:tailEnd/>
              </a:ln>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solidFill>
                    <a:schemeClr val="tx1"/>
                  </a:solidFill>
                  <a:latin typeface="Times New Roman" charset="0"/>
                </a:endParaRPr>
              </a:p>
            </p:txBody>
          </p:sp>
          <p:grpSp>
            <p:nvGrpSpPr>
              <p:cNvPr id="41992" name="Group 6"/>
              <p:cNvGrpSpPr>
                <a:grpSpLocks/>
              </p:cNvGrpSpPr>
              <p:nvPr/>
            </p:nvGrpSpPr>
            <p:grpSpPr bwMode="auto">
              <a:xfrm>
                <a:off x="3776" y="2901"/>
                <a:ext cx="288" cy="288"/>
                <a:chOff x="9540" y="3780"/>
                <a:chExt cx="720" cy="720"/>
              </a:xfrm>
            </p:grpSpPr>
            <p:sp>
              <p:nvSpPr>
                <p:cNvPr id="41997" name="Oval 7"/>
                <p:cNvSpPr>
                  <a:spLocks noChangeArrowheads="1"/>
                </p:cNvSpPr>
                <p:nvPr/>
              </p:nvSpPr>
              <p:spPr bwMode="auto">
                <a:xfrm>
                  <a:off x="9540" y="3780"/>
                  <a:ext cx="720" cy="720"/>
                </a:xfrm>
                <a:prstGeom prst="ellipse">
                  <a:avLst/>
                </a:prstGeom>
                <a:solidFill>
                  <a:srgbClr val="FFFFFF"/>
                </a:solidFill>
                <a:ln w="9525">
                  <a:solidFill>
                    <a:srgbClr val="000000"/>
                  </a:solidFill>
                  <a:round/>
                  <a:headEnd/>
                  <a:tailEnd/>
                </a:ln>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solidFill>
                      <a:schemeClr val="tx1"/>
                    </a:solidFill>
                    <a:latin typeface="Arial" charset="0"/>
                  </a:endParaRPr>
                </a:p>
              </p:txBody>
            </p:sp>
            <p:sp>
              <p:nvSpPr>
                <p:cNvPr id="41998" name="Text Box 8"/>
                <p:cNvSpPr txBox="1">
                  <a:spLocks noChangeArrowheads="1"/>
                </p:cNvSpPr>
                <p:nvPr/>
              </p:nvSpPr>
              <p:spPr bwMode="auto">
                <a:xfrm>
                  <a:off x="9850" y="3827"/>
                  <a:ext cx="230" cy="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Times New Roman" charset="0"/>
                    </a:rPr>
                    <a:t>*</a:t>
                  </a:r>
                </a:p>
              </p:txBody>
            </p:sp>
            <p:sp>
              <p:nvSpPr>
                <p:cNvPr id="41999" name="Text Box 9"/>
                <p:cNvSpPr txBox="1">
                  <a:spLocks noChangeArrowheads="1"/>
                </p:cNvSpPr>
                <p:nvPr/>
              </p:nvSpPr>
              <p:spPr bwMode="auto">
                <a:xfrm>
                  <a:off x="9660" y="4097"/>
                  <a:ext cx="230" cy="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2</a:t>
                  </a:r>
                </a:p>
              </p:txBody>
            </p:sp>
            <p:sp>
              <p:nvSpPr>
                <p:cNvPr id="42000" name="Text Box 10"/>
                <p:cNvSpPr txBox="1">
                  <a:spLocks noChangeArrowheads="1"/>
                </p:cNvSpPr>
                <p:nvPr/>
              </p:nvSpPr>
              <p:spPr bwMode="auto">
                <a:xfrm>
                  <a:off x="10000" y="4107"/>
                  <a:ext cx="230"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3</a:t>
                  </a:r>
                </a:p>
              </p:txBody>
            </p:sp>
          </p:grpSp>
          <p:grpSp>
            <p:nvGrpSpPr>
              <p:cNvPr id="41993" name="Group 11"/>
              <p:cNvGrpSpPr>
                <a:grpSpLocks/>
              </p:cNvGrpSpPr>
              <p:nvPr/>
            </p:nvGrpSpPr>
            <p:grpSpPr bwMode="auto">
              <a:xfrm>
                <a:off x="3613" y="2894"/>
                <a:ext cx="163" cy="145"/>
                <a:chOff x="10080" y="6804"/>
                <a:chExt cx="407" cy="363"/>
              </a:xfrm>
            </p:grpSpPr>
            <p:sp>
              <p:nvSpPr>
                <p:cNvPr id="41995" name="Text Box 12"/>
                <p:cNvSpPr txBox="1">
                  <a:spLocks noChangeArrowheads="1"/>
                </p:cNvSpPr>
                <p:nvPr/>
              </p:nvSpPr>
              <p:spPr bwMode="auto">
                <a:xfrm>
                  <a:off x="10097" y="6804"/>
                  <a:ext cx="39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Times New Roman" charset="0"/>
                    </a:rPr>
                    <a:t>9</a:t>
                  </a:r>
                </a:p>
              </p:txBody>
            </p:sp>
            <p:sp>
              <p:nvSpPr>
                <p:cNvPr id="41996" name="Oval 13"/>
                <p:cNvSpPr>
                  <a:spLocks noChangeArrowheads="1"/>
                </p:cNvSpPr>
                <p:nvPr/>
              </p:nvSpPr>
              <p:spPr bwMode="auto">
                <a:xfrm>
                  <a:off x="10080" y="6807"/>
                  <a:ext cx="360" cy="36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solidFill>
                      <a:schemeClr val="tx1"/>
                    </a:solidFill>
                    <a:latin typeface="Arial" charset="0"/>
                  </a:endParaRPr>
                </a:p>
              </p:txBody>
            </p:sp>
          </p:grpSp>
          <p:sp>
            <p:nvSpPr>
              <p:cNvPr id="41994" name="Text Box 14"/>
              <p:cNvSpPr txBox="1">
                <a:spLocks noChangeArrowheads="1"/>
              </p:cNvSpPr>
              <p:nvPr/>
            </p:nvSpPr>
            <p:spPr bwMode="auto">
              <a:xfrm>
                <a:off x="3776" y="2750"/>
                <a:ext cx="144" cy="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Times New Roman" charset="0"/>
                  </a:rPr>
                  <a:t>/</a:t>
                </a:r>
              </a:p>
            </p:txBody>
          </p:sp>
        </p:grpSp>
        <p:sp>
          <p:nvSpPr>
            <p:cNvPr id="41990" name="TextBox 6"/>
            <p:cNvSpPr txBox="1">
              <a:spLocks noChangeArrowheads="1"/>
            </p:cNvSpPr>
            <p:nvPr/>
          </p:nvSpPr>
          <p:spPr bwMode="auto">
            <a:xfrm>
              <a:off x="2971800" y="3962400"/>
              <a:ext cx="426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4800">
                  <a:latin typeface="Arial" charset="0"/>
                </a:rPr>
                <a:t> =  </a:t>
              </a:r>
              <a:r>
                <a:rPr lang="en-US" altLang="en-US" sz="4800" i="1">
                  <a:latin typeface="Arial" charset="0"/>
                </a:rPr>
                <a:t>f</a:t>
              </a:r>
              <a:r>
                <a:rPr lang="en-US" altLang="en-US" sz="4800">
                  <a:latin typeface="Arial" charset="0"/>
                </a:rPr>
                <a:t>(9, </a:t>
              </a:r>
              <a:r>
                <a:rPr lang="en-US" altLang="en-US" sz="4800" i="1">
                  <a:latin typeface="Arial" charset="0"/>
                </a:rPr>
                <a:t>g</a:t>
              </a:r>
              <a:r>
                <a:rPr lang="en-US" altLang="en-US" sz="4800">
                  <a:latin typeface="Arial" charset="0"/>
                </a:rPr>
                <a:t>(2, 3))</a:t>
              </a:r>
            </a:p>
          </p:txBody>
        </p:sp>
      </p:grpSp>
      <p:sp>
        <p:nvSpPr>
          <p:cNvPr id="41988" name="Slide Number Placeholder 24"/>
          <p:cNvSpPr>
            <a:spLocks noGrp="1"/>
          </p:cNvSpPr>
          <p:nvPr>
            <p:ph type="sldNum" sz="quarter" idx="12"/>
          </p:nvPr>
        </p:nvSpPr>
        <p:spPr bwMode="auto">
          <a:xfrm>
            <a:off x="8229600" y="6477000"/>
            <a:ext cx="758825"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22E34088-8604-754C-AF53-FE278513EE2F}" type="slidenum">
              <a:rPr lang="en-US" altLang="en-US" sz="1200">
                <a:solidFill>
                  <a:srgbClr val="D38E27"/>
                </a:solidFill>
                <a:latin typeface="Arial" charset="0"/>
              </a:rPr>
              <a:pPr>
                <a:spcBef>
                  <a:spcPct val="0"/>
                </a:spcBef>
                <a:buClrTx/>
                <a:buSzTx/>
                <a:buFontTx/>
                <a:buNone/>
              </a:pPr>
              <a:t>16</a:t>
            </a:fld>
            <a:endParaRPr lang="en-US" altLang="en-US" sz="1200">
              <a:solidFill>
                <a:srgbClr val="D38E27"/>
              </a:solidFill>
              <a:latin typeface="Arial" charset="0"/>
            </a:endParaRPr>
          </a:p>
        </p:txBody>
      </p:sp>
    </p:spTree>
    <p:custDataLst>
      <p:tags r:id="rId1"/>
    </p:custDataLst>
  </p:cSld>
  <p:clrMapOvr>
    <a:masterClrMapping/>
  </p:clrMapOvr>
  <p:transition spd="slow" advTm="80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a:t>10,000 Foot View</a:t>
            </a:r>
          </a:p>
        </p:txBody>
      </p:sp>
      <p:sp>
        <p:nvSpPr>
          <p:cNvPr id="3" name="Content Placeholder 2"/>
          <p:cNvSpPr>
            <a:spLocks noGrp="1"/>
          </p:cNvSpPr>
          <p:nvPr>
            <p:ph idx="1"/>
          </p:nvPr>
        </p:nvSpPr>
        <p:spPr/>
        <p:txBody>
          <a:bodyPr/>
          <a:lstStyle/>
          <a:p>
            <a:pPr eaLnBrk="1" hangingPunct="1"/>
            <a:r>
              <a:rPr lang="en-US" altLang="en-US" sz="2400" dirty="0">
                <a:ea typeface="ＭＳ Ｐゴシック" charset="-128"/>
                <a:cs typeface="Helvetica" charset="0"/>
              </a:rPr>
              <a:t>Brainstorming, and Circles of Evaluation</a:t>
            </a:r>
          </a:p>
          <a:p>
            <a:pPr eaLnBrk="1" hangingPunct="1"/>
            <a:r>
              <a:rPr lang="en-US" altLang="en-US" sz="2400" dirty="0">
                <a:ea typeface="ＭＳ Ｐゴシック" charset="-128"/>
                <a:cs typeface="Helvetica" charset="0"/>
              </a:rPr>
              <a:t>Datatypes, Domain &amp; Range</a:t>
            </a:r>
          </a:p>
          <a:p>
            <a:pPr eaLnBrk="1" hangingPunct="1"/>
            <a:r>
              <a:rPr lang="en-US" altLang="en-US" sz="2400" dirty="0">
                <a:ea typeface="ＭＳ Ｐゴシック" charset="-128"/>
                <a:cs typeface="Helvetica" charset="0"/>
              </a:rPr>
              <a:t>Defining Functions</a:t>
            </a:r>
          </a:p>
          <a:p>
            <a:pPr eaLnBrk="1" hangingPunct="1"/>
            <a:r>
              <a:rPr lang="en-US" altLang="en-US" sz="2400" dirty="0">
                <a:ea typeface="ＭＳ Ｐゴシック" charset="-128"/>
                <a:cs typeface="Helvetica" charset="0"/>
              </a:rPr>
              <a:t>Animating your Game</a:t>
            </a:r>
          </a:p>
        </p:txBody>
      </p:sp>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3733800"/>
            <a:ext cx="1770063" cy="2830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3352800" y="38100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i="1">
                <a:latin typeface="Arial" charset="0"/>
              </a:rPr>
              <a:t>height : Number -&gt; Number</a:t>
            </a:r>
          </a:p>
        </p:txBody>
      </p:sp>
      <p:graphicFrame>
        <p:nvGraphicFramePr>
          <p:cNvPr id="8" name="Table 7"/>
          <p:cNvGraphicFramePr>
            <a:graphicFrameLocks noGrp="1"/>
          </p:cNvGraphicFramePr>
          <p:nvPr/>
        </p:nvGraphicFramePr>
        <p:xfrm>
          <a:off x="3505200" y="4419600"/>
          <a:ext cx="3657600" cy="1114425"/>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71475">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Franklin Gothic Book" charset="0"/>
                          <a:ea typeface="ＭＳ Ｐゴシック" charset="-128"/>
                        </a:rPr>
                        <a:t>height(1)</a:t>
                      </a:r>
                    </a:p>
                  </a:txBody>
                  <a:tcPr marT="45733" marB="45733" horzOverflow="overflow">
                    <a:lnL w="12700" cap="flat" cmpd="sng" algn="ctr">
                      <a:solidFill>
                        <a:srgbClr val="A19574"/>
                      </a:solidFill>
                      <a:prstDash val="solid"/>
                      <a:round/>
                      <a:headEnd type="none" w="med" len="med"/>
                      <a:tailEnd type="none" w="med" len="med"/>
                    </a:lnL>
                    <a:lnR w="12700" cap="flat" cmpd="sng" algn="ctr">
                      <a:solidFill>
                        <a:srgbClr val="A19574"/>
                      </a:solidFill>
                      <a:prstDash val="solid"/>
                      <a:round/>
                      <a:headEnd type="none" w="med" len="med"/>
                      <a:tailEnd type="none" w="med" len="med"/>
                    </a:lnR>
                    <a:lnT w="12700" cap="flat" cmpd="sng" algn="ctr">
                      <a:solidFill>
                        <a:srgbClr val="A19574"/>
                      </a:solidFill>
                      <a:prstDash val="solid"/>
                      <a:round/>
                      <a:headEnd type="none" w="med" len="med"/>
                      <a:tailEnd type="none" w="med" len="med"/>
                    </a:lnT>
                    <a:lnB w="12700" cap="flat" cmpd="sng" algn="ctr">
                      <a:solidFill>
                        <a:srgbClr val="A19574"/>
                      </a:solidFill>
                      <a:prstDash val="solid"/>
                      <a:round/>
                      <a:headEnd type="none" w="med" len="med"/>
                      <a:tailEnd type="none" w="med" len="med"/>
                    </a:lnB>
                    <a:lnTlToBr>
                      <a:noFill/>
                    </a:lnTlToBr>
                    <a:lnBlToTr>
                      <a:noFill/>
                    </a:lnBlToTr>
                    <a:solidFill>
                      <a:srgbClr val="F0EFEC"/>
                    </a:solid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Franklin Gothic Book" charset="0"/>
                          <a:ea typeface="ＭＳ Ｐゴシック" charset="-128"/>
                        </a:rPr>
                        <a:t>7 * 1</a:t>
                      </a:r>
                    </a:p>
                  </a:txBody>
                  <a:tcPr marT="45733" marB="45733" horzOverflow="overflow">
                    <a:lnL w="12700" cap="flat" cmpd="sng" algn="ctr">
                      <a:solidFill>
                        <a:srgbClr val="A19574"/>
                      </a:solidFill>
                      <a:prstDash val="solid"/>
                      <a:round/>
                      <a:headEnd type="none" w="med" len="med"/>
                      <a:tailEnd type="none" w="med" len="med"/>
                    </a:lnL>
                    <a:lnR w="12700" cap="flat" cmpd="sng" algn="ctr">
                      <a:solidFill>
                        <a:srgbClr val="A19574"/>
                      </a:solidFill>
                      <a:prstDash val="solid"/>
                      <a:round/>
                      <a:headEnd type="none" w="med" len="med"/>
                      <a:tailEnd type="none" w="med" len="med"/>
                    </a:lnR>
                    <a:lnT w="12700" cap="flat" cmpd="sng" algn="ctr">
                      <a:solidFill>
                        <a:srgbClr val="A19574"/>
                      </a:solidFill>
                      <a:prstDash val="solid"/>
                      <a:round/>
                      <a:headEnd type="none" w="med" len="med"/>
                      <a:tailEnd type="none" w="med" len="med"/>
                    </a:lnT>
                    <a:lnB w="12700" cap="flat" cmpd="sng" algn="ctr">
                      <a:solidFill>
                        <a:srgbClr val="A19574"/>
                      </a:solidFill>
                      <a:prstDash val="solid"/>
                      <a:round/>
                      <a:headEnd type="none" w="med" len="med"/>
                      <a:tailEnd type="none" w="med" len="med"/>
                    </a:lnB>
                    <a:lnTlToBr>
                      <a:noFill/>
                    </a:lnTlToBr>
                    <a:lnBlToTr>
                      <a:noFill/>
                    </a:lnBlToTr>
                    <a:solidFill>
                      <a:srgbClr val="F0EFEC"/>
                    </a:solidFill>
                  </a:tcPr>
                </a:tc>
                <a:extLst>
                  <a:ext uri="{0D108BD9-81ED-4DB2-BD59-A6C34878D82A}">
                    <a16:rowId xmlns:a16="http://schemas.microsoft.com/office/drawing/2014/main" val="10000"/>
                  </a:ext>
                </a:extLst>
              </a:tr>
              <a:tr h="371475">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Franklin Gothic Book" charset="0"/>
                          <a:ea typeface="ＭＳ Ｐゴシック" charset="-128"/>
                        </a:rPr>
                        <a:t>height(2)</a:t>
                      </a:r>
                      <a:endParaRPr kumimoji="0" lang="en-US" altLang="en-US" sz="1800" b="0" i="1" u="none" strike="noStrike" cap="none" normalizeH="0" baseline="0">
                        <a:ln>
                          <a:noFill/>
                        </a:ln>
                        <a:solidFill>
                          <a:srgbClr val="000000"/>
                        </a:solidFill>
                        <a:effectLst/>
                        <a:latin typeface="Franklin Gothic Book" charset="0"/>
                        <a:ea typeface="ＭＳ Ｐゴシック" charset="-128"/>
                      </a:endParaRPr>
                    </a:p>
                  </a:txBody>
                  <a:tcPr marT="45733" marB="45733" horzOverflow="overflow">
                    <a:lnL w="12700" cap="flat" cmpd="sng" algn="ctr">
                      <a:solidFill>
                        <a:srgbClr val="A19574"/>
                      </a:solidFill>
                      <a:prstDash val="solid"/>
                      <a:round/>
                      <a:headEnd type="none" w="med" len="med"/>
                      <a:tailEnd type="none" w="med" len="med"/>
                    </a:lnL>
                    <a:lnR w="12700" cap="flat" cmpd="sng" algn="ctr">
                      <a:solidFill>
                        <a:srgbClr val="A19574"/>
                      </a:solidFill>
                      <a:prstDash val="solid"/>
                      <a:round/>
                      <a:headEnd type="none" w="med" len="med"/>
                      <a:tailEnd type="none" w="med" len="med"/>
                    </a:lnR>
                    <a:lnT w="12700" cap="flat" cmpd="sng" algn="ctr">
                      <a:solidFill>
                        <a:srgbClr val="A19574"/>
                      </a:solidFill>
                      <a:prstDash val="solid"/>
                      <a:round/>
                      <a:headEnd type="none" w="med" len="med"/>
                      <a:tailEnd type="none" w="med" len="med"/>
                    </a:lnT>
                    <a:lnB w="12700" cap="flat" cmpd="sng" algn="ctr">
                      <a:solidFill>
                        <a:srgbClr val="A19574"/>
                      </a:solidFill>
                      <a:prstDash val="solid"/>
                      <a:round/>
                      <a:headEnd type="none" w="med" len="med"/>
                      <a:tailEnd type="none" w="med" len="med"/>
                    </a:lnB>
                    <a:lnTlToBr>
                      <a:noFill/>
                    </a:lnTlToBr>
                    <a:lnBlToTr>
                      <a:noFill/>
                    </a:lnBlToTr>
                    <a:solidFill>
                      <a:srgbClr val="E0DDD6"/>
                    </a:solid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Franklin Gothic Book" charset="0"/>
                          <a:ea typeface="ＭＳ Ｐゴシック" charset="-128"/>
                        </a:rPr>
                        <a:t>7 * 2</a:t>
                      </a:r>
                    </a:p>
                  </a:txBody>
                  <a:tcPr marT="45733" marB="45733" horzOverflow="overflow">
                    <a:lnL w="12700" cap="flat" cmpd="sng" algn="ctr">
                      <a:solidFill>
                        <a:srgbClr val="A19574"/>
                      </a:solidFill>
                      <a:prstDash val="solid"/>
                      <a:round/>
                      <a:headEnd type="none" w="med" len="med"/>
                      <a:tailEnd type="none" w="med" len="med"/>
                    </a:lnL>
                    <a:lnR w="12700" cap="flat" cmpd="sng" algn="ctr">
                      <a:solidFill>
                        <a:srgbClr val="A19574"/>
                      </a:solidFill>
                      <a:prstDash val="solid"/>
                      <a:round/>
                      <a:headEnd type="none" w="med" len="med"/>
                      <a:tailEnd type="none" w="med" len="med"/>
                    </a:lnR>
                    <a:lnT w="12700" cap="flat" cmpd="sng" algn="ctr">
                      <a:solidFill>
                        <a:srgbClr val="A19574"/>
                      </a:solidFill>
                      <a:prstDash val="solid"/>
                      <a:round/>
                      <a:headEnd type="none" w="med" len="med"/>
                      <a:tailEnd type="none" w="med" len="med"/>
                    </a:lnT>
                    <a:lnB w="12700" cap="flat" cmpd="sng" algn="ctr">
                      <a:solidFill>
                        <a:srgbClr val="A19574"/>
                      </a:solidFill>
                      <a:prstDash val="solid"/>
                      <a:round/>
                      <a:headEnd type="none" w="med" len="med"/>
                      <a:tailEnd type="none" w="med" len="med"/>
                    </a:lnB>
                    <a:lnTlToBr>
                      <a:noFill/>
                    </a:lnTlToBr>
                    <a:lnBlToTr>
                      <a:noFill/>
                    </a:lnBlToTr>
                    <a:solidFill>
                      <a:srgbClr val="E0DDD6"/>
                    </a:solidFill>
                  </a:tcPr>
                </a:tc>
                <a:extLst>
                  <a:ext uri="{0D108BD9-81ED-4DB2-BD59-A6C34878D82A}">
                    <a16:rowId xmlns:a16="http://schemas.microsoft.com/office/drawing/2014/main" val="10001"/>
                  </a:ext>
                </a:extLst>
              </a:tr>
              <a:tr h="371475">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Franklin Gothic Book" charset="0"/>
                          <a:ea typeface="ＭＳ Ｐゴシック" charset="-128"/>
                        </a:rPr>
                        <a:t>height(3)</a:t>
                      </a:r>
                      <a:endParaRPr kumimoji="0" lang="en-US" altLang="en-US" sz="1800" b="0" i="1" u="none" strike="noStrike" cap="none" normalizeH="0" baseline="0">
                        <a:ln>
                          <a:noFill/>
                        </a:ln>
                        <a:solidFill>
                          <a:srgbClr val="000000"/>
                        </a:solidFill>
                        <a:effectLst/>
                        <a:latin typeface="Franklin Gothic Book" charset="0"/>
                        <a:ea typeface="ＭＳ Ｐゴシック" charset="-128"/>
                      </a:endParaRPr>
                    </a:p>
                  </a:txBody>
                  <a:tcPr marT="45733" marB="45733" horzOverflow="overflow">
                    <a:lnL w="12700" cap="flat" cmpd="sng" algn="ctr">
                      <a:solidFill>
                        <a:srgbClr val="A19574"/>
                      </a:solidFill>
                      <a:prstDash val="solid"/>
                      <a:round/>
                      <a:headEnd type="none" w="med" len="med"/>
                      <a:tailEnd type="none" w="med" len="med"/>
                    </a:lnL>
                    <a:lnR w="12700" cap="flat" cmpd="sng" algn="ctr">
                      <a:solidFill>
                        <a:srgbClr val="A19574"/>
                      </a:solidFill>
                      <a:prstDash val="solid"/>
                      <a:round/>
                      <a:headEnd type="none" w="med" len="med"/>
                      <a:tailEnd type="none" w="med" len="med"/>
                    </a:lnR>
                    <a:lnT w="12700" cap="flat" cmpd="sng" algn="ctr">
                      <a:solidFill>
                        <a:srgbClr val="A19574"/>
                      </a:solidFill>
                      <a:prstDash val="solid"/>
                      <a:round/>
                      <a:headEnd type="none" w="med" len="med"/>
                      <a:tailEnd type="none" w="med" len="med"/>
                    </a:lnT>
                    <a:lnB w="12700" cap="flat" cmpd="sng" algn="ctr">
                      <a:solidFill>
                        <a:srgbClr val="A19574"/>
                      </a:solidFill>
                      <a:prstDash val="solid"/>
                      <a:round/>
                      <a:headEnd type="none" w="med" len="med"/>
                      <a:tailEnd type="none" w="med" len="med"/>
                    </a:lnB>
                    <a:lnTlToBr>
                      <a:noFill/>
                    </a:lnTlToBr>
                    <a:lnBlToTr>
                      <a:noFill/>
                    </a:lnBlToTr>
                    <a:solidFill>
                      <a:srgbClr val="F0EFEC"/>
                    </a:solid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Franklin Gothic Book" charset="0"/>
                          <a:ea typeface="ＭＳ Ｐゴシック" charset="-128"/>
                        </a:rPr>
                        <a:t>7 * 3</a:t>
                      </a:r>
                    </a:p>
                  </a:txBody>
                  <a:tcPr marT="45733" marB="45733" horzOverflow="overflow">
                    <a:lnL w="12700" cap="flat" cmpd="sng" algn="ctr">
                      <a:solidFill>
                        <a:srgbClr val="A19574"/>
                      </a:solidFill>
                      <a:prstDash val="solid"/>
                      <a:round/>
                      <a:headEnd type="none" w="med" len="med"/>
                      <a:tailEnd type="none" w="med" len="med"/>
                    </a:lnL>
                    <a:lnR w="12700" cap="flat" cmpd="sng" algn="ctr">
                      <a:solidFill>
                        <a:srgbClr val="A19574"/>
                      </a:solidFill>
                      <a:prstDash val="solid"/>
                      <a:round/>
                      <a:headEnd type="none" w="med" len="med"/>
                      <a:tailEnd type="none" w="med" len="med"/>
                    </a:lnR>
                    <a:lnT w="12700" cap="flat" cmpd="sng" algn="ctr">
                      <a:solidFill>
                        <a:srgbClr val="A19574"/>
                      </a:solidFill>
                      <a:prstDash val="solid"/>
                      <a:round/>
                      <a:headEnd type="none" w="med" len="med"/>
                      <a:tailEnd type="none" w="med" len="med"/>
                    </a:lnT>
                    <a:lnB w="12700" cap="flat" cmpd="sng" algn="ctr">
                      <a:solidFill>
                        <a:srgbClr val="A19574"/>
                      </a:solidFill>
                      <a:prstDash val="solid"/>
                      <a:round/>
                      <a:headEnd type="none" w="med" len="med"/>
                      <a:tailEnd type="none" w="med" len="med"/>
                    </a:lnB>
                    <a:lnTlToBr>
                      <a:noFill/>
                    </a:lnTlToBr>
                    <a:lnBlToTr>
                      <a:noFill/>
                    </a:lnBlToTr>
                    <a:solidFill>
                      <a:srgbClr val="F0EFEC"/>
                    </a:solidFill>
                  </a:tcPr>
                </a:tc>
                <a:extLst>
                  <a:ext uri="{0D108BD9-81ED-4DB2-BD59-A6C34878D82A}">
                    <a16:rowId xmlns:a16="http://schemas.microsoft.com/office/drawing/2014/main" val="10002"/>
                  </a:ext>
                </a:extLst>
              </a:tr>
            </a:tbl>
          </a:graphicData>
        </a:graphic>
      </p:graphicFrame>
      <p:sp>
        <p:nvSpPr>
          <p:cNvPr id="9" name="TextBox 8"/>
          <p:cNvSpPr txBox="1">
            <a:spLocks noChangeArrowheads="1"/>
          </p:cNvSpPr>
          <p:nvPr/>
        </p:nvSpPr>
        <p:spPr bwMode="auto">
          <a:xfrm>
            <a:off x="3429000" y="56388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Arial" charset="0"/>
              </a:rPr>
              <a:t>height(t) = 7 * t</a:t>
            </a:r>
          </a:p>
        </p:txBody>
      </p:sp>
      <p:sp>
        <p:nvSpPr>
          <p:cNvPr id="44052"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67B773B9-433A-A145-9271-1BC064D29707}" type="slidenum">
              <a:rPr lang="en-US" altLang="en-US" sz="1200">
                <a:solidFill>
                  <a:srgbClr val="D38E27"/>
                </a:solidFill>
                <a:latin typeface="Arial" charset="0"/>
              </a:rPr>
              <a:pPr>
                <a:spcBef>
                  <a:spcPct val="0"/>
                </a:spcBef>
                <a:buClrTx/>
                <a:buSzTx/>
                <a:buFontTx/>
                <a:buNone/>
              </a:pPr>
              <a:t>17</a:t>
            </a:fld>
            <a:endParaRPr lang="en-US" altLang="en-US" sz="1200">
              <a:solidFill>
                <a:srgbClr val="D38E27"/>
              </a:solidFill>
              <a:latin typeface="Arial" charset="0"/>
            </a:endParaRPr>
          </a:p>
        </p:txBody>
      </p:sp>
    </p:spTree>
    <p:custDataLst>
      <p:tags r:id="rId1"/>
    </p:custDataLst>
  </p:cSld>
  <p:clrMapOvr>
    <a:masterClrMapping/>
  </p:clrMapOvr>
  <p:transition spd="med" advTm="8099">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5D77D0FA-20D2-4F49-BA4D-8550D6068255}" type="slidenum">
              <a:rPr lang="en-US" altLang="en-US" sz="1200">
                <a:solidFill>
                  <a:srgbClr val="D38E27"/>
                </a:solidFill>
                <a:latin typeface="Arial" charset="0"/>
              </a:rPr>
              <a:pPr>
                <a:spcBef>
                  <a:spcPct val="0"/>
                </a:spcBef>
                <a:buClrTx/>
                <a:buSzTx/>
                <a:buFontTx/>
                <a:buNone/>
              </a:pPr>
              <a:t>18</a:t>
            </a:fld>
            <a:endParaRPr lang="en-US" altLang="en-US" sz="1200">
              <a:solidFill>
                <a:srgbClr val="D38E27"/>
              </a:solidFill>
              <a:latin typeface="Arial" charset="0"/>
            </a:endParaRPr>
          </a:p>
        </p:txBody>
      </p:sp>
      <p:sp>
        <p:nvSpPr>
          <p:cNvPr id="5" name="Title 4"/>
          <p:cNvSpPr>
            <a:spLocks noGrp="1"/>
          </p:cNvSpPr>
          <p:nvPr>
            <p:ph type="title"/>
          </p:nvPr>
        </p:nvSpPr>
        <p:spPr/>
        <p:txBody>
          <a:bodyPr/>
          <a:lstStyle/>
          <a:p>
            <a:pPr>
              <a:defRPr/>
            </a:pPr>
            <a:r>
              <a:rPr lang="en-US" dirty="0"/>
              <a:t>10,000 Foot View</a:t>
            </a:r>
          </a:p>
        </p:txBody>
      </p:sp>
      <p:sp>
        <p:nvSpPr>
          <p:cNvPr id="3" name="Content Placeholder 2"/>
          <p:cNvSpPr>
            <a:spLocks noGrp="1"/>
          </p:cNvSpPr>
          <p:nvPr>
            <p:ph idx="1"/>
          </p:nvPr>
        </p:nvSpPr>
        <p:spPr/>
        <p:txBody>
          <a:bodyPr/>
          <a:lstStyle/>
          <a:p>
            <a:pPr eaLnBrk="1" hangingPunct="1"/>
            <a:r>
              <a:rPr lang="en-US" altLang="en-US" sz="2400">
                <a:ea typeface="ＭＳ Ｐゴシック" charset="-128"/>
                <a:cs typeface="Helvetica" charset="0"/>
              </a:rPr>
              <a:t>Brainstorming, and Circles of Evaluation</a:t>
            </a:r>
          </a:p>
          <a:p>
            <a:pPr eaLnBrk="1" hangingPunct="1"/>
            <a:r>
              <a:rPr lang="en-US" altLang="en-US" sz="2400">
                <a:ea typeface="ＭＳ Ｐゴシック" charset="-128"/>
                <a:cs typeface="Helvetica" charset="0"/>
              </a:rPr>
              <a:t>Datatypes, Domain &amp;Range</a:t>
            </a:r>
          </a:p>
          <a:p>
            <a:pPr eaLnBrk="1" hangingPunct="1"/>
            <a:r>
              <a:rPr lang="en-US" altLang="en-US" sz="2400">
                <a:ea typeface="ＭＳ Ｐゴシック" charset="-128"/>
                <a:cs typeface="Helvetica" charset="0"/>
              </a:rPr>
              <a:t>Defining Functions</a:t>
            </a:r>
          </a:p>
          <a:p>
            <a:pPr eaLnBrk="1" hangingPunct="1"/>
            <a:r>
              <a:rPr lang="en-US" altLang="en-US" sz="2400">
                <a:ea typeface="ＭＳ Ｐゴシック" charset="-128"/>
                <a:cs typeface="Helvetica" charset="0"/>
              </a:rPr>
              <a:t>Animating your Game</a:t>
            </a:r>
          </a:p>
          <a:p>
            <a:pPr eaLnBrk="1" hangingPunct="1"/>
            <a:r>
              <a:rPr lang="en-US" altLang="en-US" sz="2400">
                <a:ea typeface="ＭＳ Ｐゴシック" charset="-128"/>
                <a:cs typeface="Helvetica" charset="0"/>
              </a:rPr>
              <a:t>Booleans and Inequalities</a:t>
            </a:r>
          </a:p>
          <a:p>
            <a:pPr eaLnBrk="1" hangingPunct="1"/>
            <a:r>
              <a:rPr lang="en-US" altLang="en-US" sz="2400">
                <a:ea typeface="ＭＳ Ｐゴシック" charset="-128"/>
                <a:cs typeface="Helvetica" charset="0"/>
              </a:rPr>
              <a:t>Piecewise Functions</a:t>
            </a:r>
          </a:p>
        </p:txBody>
      </p:sp>
      <p:graphicFrame>
        <p:nvGraphicFramePr>
          <p:cNvPr id="9" name="Object 8"/>
          <p:cNvGraphicFramePr>
            <a:graphicFrameLocks noChangeAspect="1"/>
          </p:cNvGraphicFramePr>
          <p:nvPr/>
        </p:nvGraphicFramePr>
        <p:xfrm>
          <a:off x="587375" y="4949825"/>
          <a:ext cx="8299450" cy="1527175"/>
        </p:xfrm>
        <a:graphic>
          <a:graphicData uri="http://schemas.openxmlformats.org/presentationml/2006/ole">
            <mc:AlternateContent xmlns:mc="http://schemas.openxmlformats.org/markup-compatibility/2006">
              <mc:Choice xmlns:v="urn:schemas-microsoft-com:vml" Requires="v">
                <p:oleObj spid="_x0000_s46176" name="Equation" r:id="rId5" imgW="2552700" imgH="469900" progId="Equation.3">
                  <p:embed/>
                </p:oleObj>
              </mc:Choice>
              <mc:Fallback>
                <p:oleObj name="Equation" r:id="rId5" imgW="2552700" imgH="4699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75" y="4949825"/>
                        <a:ext cx="82994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700" y="4953000"/>
            <a:ext cx="8445500" cy="1676400"/>
          </a:xfrm>
          <a:prstGeom prst="rect">
            <a:avLst/>
          </a:prstGeom>
          <a:noFill/>
          <a:ln w="9525">
            <a:solidFill>
              <a:srgbClr val="000000"/>
            </a:solidFill>
            <a:miter lim="800000"/>
            <a:headEnd/>
            <a:tailEnd/>
          </a:ln>
          <a:effectLst>
            <a:outerShdw blurRad="508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1219200" y="4262438"/>
            <a:ext cx="7034213" cy="2443162"/>
            <a:chOff x="1219200" y="4262437"/>
            <a:chExt cx="7034169" cy="2443163"/>
          </a:xfrm>
        </p:grpSpPr>
        <p:grpSp>
          <p:nvGrpSpPr>
            <p:cNvPr id="46087" name="Group 7"/>
            <p:cNvGrpSpPr>
              <a:grpSpLocks/>
            </p:cNvGrpSpPr>
            <p:nvPr/>
          </p:nvGrpSpPr>
          <p:grpSpPr bwMode="auto">
            <a:xfrm>
              <a:off x="1219200" y="4262437"/>
              <a:ext cx="3124200" cy="2443163"/>
              <a:chOff x="5715000" y="2209800"/>
              <a:chExt cx="3124200" cy="2442865"/>
            </a:xfrm>
          </p:grpSpPr>
          <p:pic>
            <p:nvPicPr>
              <p:cNvPr id="4608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209800"/>
                <a:ext cx="3006725" cy="175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90" name="TextBox 6"/>
              <p:cNvSpPr txBox="1">
                <a:spLocks noChangeArrowheads="1"/>
              </p:cNvSpPr>
              <p:nvPr/>
            </p:nvSpPr>
            <p:spPr bwMode="auto">
              <a:xfrm>
                <a:off x="5791200" y="4191000"/>
                <a:ext cx="304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tx1"/>
                    </a:solidFill>
                    <a:latin typeface="Arial" charset="0"/>
                  </a:rPr>
                  <a:t>0 &lt; f(x) &lt; 640</a:t>
                </a:r>
              </a:p>
            </p:txBody>
          </p:sp>
        </p:grpSp>
        <p:pic>
          <p:nvPicPr>
            <p:cNvPr id="4"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10174" y="4297362"/>
              <a:ext cx="2843195" cy="1985963"/>
            </a:xfrm>
            <a:prstGeom prst="rect">
              <a:avLst/>
            </a:prstGeom>
            <a:noFill/>
            <a:ln w="9525">
              <a:solidFill>
                <a:srgbClr val="000000"/>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grpSp>
    </p:spTree>
    <p:custDataLst>
      <p:tags r:id="rId2"/>
    </p:custDataLst>
  </p:cSld>
  <p:clrMapOvr>
    <a:masterClrMapping/>
  </p:clrMapOvr>
  <p:transition spd="med" advTm="8099">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10,000 Foot View</a:t>
            </a:r>
          </a:p>
        </p:txBody>
      </p:sp>
      <p:sp>
        <p:nvSpPr>
          <p:cNvPr id="3" name="Content Placeholder 2"/>
          <p:cNvSpPr>
            <a:spLocks noGrp="1"/>
          </p:cNvSpPr>
          <p:nvPr>
            <p:ph idx="1"/>
          </p:nvPr>
        </p:nvSpPr>
        <p:spPr/>
        <p:txBody>
          <a:bodyPr/>
          <a:lstStyle/>
          <a:p>
            <a:pPr eaLnBrk="1" hangingPunct="1"/>
            <a:r>
              <a:rPr lang="en-US" altLang="en-US" sz="2400">
                <a:ea typeface="ＭＳ Ｐゴシック" charset="-128"/>
                <a:cs typeface="Helvetica" charset="0"/>
              </a:rPr>
              <a:t>Brainstorming, and Circles of Evaluation</a:t>
            </a:r>
          </a:p>
          <a:p>
            <a:pPr eaLnBrk="1" hangingPunct="1"/>
            <a:r>
              <a:rPr lang="en-US" altLang="en-US" sz="2400">
                <a:ea typeface="ＭＳ Ｐゴシック" charset="-128"/>
                <a:cs typeface="Helvetica" charset="0"/>
              </a:rPr>
              <a:t>Datatypes, Domain &amp;Range</a:t>
            </a:r>
          </a:p>
          <a:p>
            <a:pPr eaLnBrk="1" hangingPunct="1"/>
            <a:r>
              <a:rPr lang="en-US" altLang="en-US" sz="2400">
                <a:ea typeface="ＭＳ Ｐゴシック" charset="-128"/>
                <a:cs typeface="Helvetica" charset="0"/>
              </a:rPr>
              <a:t>Defining Functions</a:t>
            </a:r>
          </a:p>
          <a:p>
            <a:pPr eaLnBrk="1" hangingPunct="1"/>
            <a:r>
              <a:rPr lang="en-US" altLang="en-US" sz="2400">
                <a:ea typeface="ＭＳ Ｐゴシック" charset="-128"/>
                <a:cs typeface="Helvetica" charset="0"/>
              </a:rPr>
              <a:t>Animating your Game</a:t>
            </a:r>
          </a:p>
          <a:p>
            <a:pPr eaLnBrk="1" hangingPunct="1"/>
            <a:r>
              <a:rPr lang="en-US" altLang="en-US" sz="2400">
                <a:ea typeface="ＭＳ Ｐゴシック" charset="-128"/>
                <a:cs typeface="Helvetica" charset="0"/>
              </a:rPr>
              <a:t>Booleans and Inequalities</a:t>
            </a:r>
          </a:p>
          <a:p>
            <a:pPr eaLnBrk="1" hangingPunct="1"/>
            <a:r>
              <a:rPr lang="en-US" altLang="en-US" sz="2400">
                <a:ea typeface="ＭＳ Ｐゴシック" charset="-128"/>
                <a:cs typeface="Helvetica" charset="0"/>
              </a:rPr>
              <a:t>Piecewise Functions</a:t>
            </a:r>
          </a:p>
          <a:p>
            <a:pPr eaLnBrk="1" hangingPunct="1"/>
            <a:r>
              <a:rPr lang="en-US" altLang="en-US" sz="2400">
                <a:ea typeface="ＭＳ Ｐゴシック" charset="-128"/>
                <a:cs typeface="Helvetica" charset="0"/>
              </a:rPr>
              <a:t>Pythagorean Theorem</a:t>
            </a:r>
          </a:p>
          <a:p>
            <a:pPr eaLnBrk="1" hangingPunct="1"/>
            <a:r>
              <a:rPr lang="en-US" altLang="en-US" sz="2400">
                <a:ea typeface="ＭＳ Ｐゴシック" charset="-128"/>
                <a:cs typeface="Helvetica" charset="0"/>
              </a:rPr>
              <a:t>Game Release Party!</a:t>
            </a:r>
          </a:p>
        </p:txBody>
      </p:sp>
      <p:grpSp>
        <p:nvGrpSpPr>
          <p:cNvPr id="9" name="Group 8"/>
          <p:cNvGrpSpPr>
            <a:grpSpLocks/>
          </p:cNvGrpSpPr>
          <p:nvPr/>
        </p:nvGrpSpPr>
        <p:grpSpPr bwMode="auto">
          <a:xfrm>
            <a:off x="6324600" y="1905000"/>
            <a:ext cx="2705100" cy="4114800"/>
            <a:chOff x="6324600" y="1905000"/>
            <a:chExt cx="2705100" cy="4114800"/>
          </a:xfrm>
        </p:grpSpPr>
        <p:pic>
          <p:nvPicPr>
            <p:cNvPr id="4813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905000"/>
              <a:ext cx="22606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8700"/>
              <a:ext cx="27051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2"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C28A9C54-A9AD-F847-80E9-41566D856626}" type="slidenum">
              <a:rPr lang="en-US" altLang="en-US" sz="1200">
                <a:solidFill>
                  <a:srgbClr val="D38E27"/>
                </a:solidFill>
                <a:latin typeface="Arial" charset="0"/>
              </a:rPr>
              <a:pPr>
                <a:spcBef>
                  <a:spcPct val="0"/>
                </a:spcBef>
                <a:buClrTx/>
                <a:buSzTx/>
                <a:buFontTx/>
                <a:buNone/>
              </a:pPr>
              <a:t>19</a:t>
            </a:fld>
            <a:endParaRPr lang="en-US" altLang="en-US" sz="1200">
              <a:solidFill>
                <a:srgbClr val="D38E27"/>
              </a:solidFill>
              <a:latin typeface="Arial" charset="0"/>
            </a:endParaRPr>
          </a:p>
        </p:txBody>
      </p:sp>
    </p:spTree>
    <p:custDataLst>
      <p:tags r:id="rId1"/>
    </p:custDataLst>
  </p:cSld>
  <p:clrMapOvr>
    <a:masterClrMapping/>
  </p:clrMapOvr>
  <p:transition spd="slow" advTm="80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0CBE-5B71-D047-A1B7-DACB3E69CC2E}"/>
              </a:ext>
            </a:extLst>
          </p:cNvPr>
          <p:cNvSpPr>
            <a:spLocks noGrp="1"/>
          </p:cNvSpPr>
          <p:nvPr>
            <p:ph type="title"/>
          </p:nvPr>
        </p:nvSpPr>
        <p:spPr/>
        <p:txBody>
          <a:bodyPr/>
          <a:lstStyle/>
          <a:p>
            <a:r>
              <a:rPr lang="en-US" dirty="0" err="1"/>
              <a:t>Bootstrap:Algebra</a:t>
            </a:r>
            <a:endParaRPr lang="en-US" dirty="0"/>
          </a:p>
        </p:txBody>
      </p:sp>
    </p:spTree>
    <p:extLst>
      <p:ext uri="{BB962C8B-B14F-4D97-AF65-F5344CB8AC3E}">
        <p14:creationId xmlns:p14="http://schemas.microsoft.com/office/powerpoint/2010/main" val="1108978173"/>
      </p:ext>
    </p:extLst>
  </p:cSld>
  <p:clrMapOvr>
    <a:masterClrMapping/>
  </p:clrMapOvr>
  <mc:AlternateContent xmlns:mc="http://schemas.openxmlformats.org/markup-compatibility/2006" xmlns:p14="http://schemas.microsoft.com/office/powerpoint/2010/main">
    <mc:Choice Requires="p14">
      <p:transition spd="slow" p14:dur="2000" advTm="2891"/>
    </mc:Choice>
    <mc:Fallback xmlns="">
      <p:transition spd="slow" advTm="289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Agenda</a:t>
            </a:r>
          </a:p>
        </p:txBody>
      </p:sp>
      <p:sp>
        <p:nvSpPr>
          <p:cNvPr id="5" name="Content Placeholder 4"/>
          <p:cNvSpPr>
            <a:spLocks noGrp="1"/>
          </p:cNvSpPr>
          <p:nvPr>
            <p:ph idx="1"/>
          </p:nvPr>
        </p:nvSpPr>
        <p:spPr>
          <a:xfrm>
            <a:off x="304800" y="1143000"/>
            <a:ext cx="8686800" cy="4525963"/>
          </a:xfrm>
        </p:spPr>
        <p:txBody>
          <a:bodyPr/>
          <a:lstStyle/>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Introduction</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Theory</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Practice</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Pedagogy</a:t>
            </a:r>
          </a:p>
        </p:txBody>
      </p:sp>
      <p:sp>
        <p:nvSpPr>
          <p:cNvPr id="50179"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5E0894C5-F1CB-A245-945F-DB1D75B3D1B7}" type="slidenum">
              <a:rPr lang="en-US" altLang="en-US" sz="1200">
                <a:solidFill>
                  <a:srgbClr val="D38E27"/>
                </a:solidFill>
                <a:latin typeface="Arial" charset="0"/>
              </a:rPr>
              <a:pPr>
                <a:spcBef>
                  <a:spcPct val="0"/>
                </a:spcBef>
                <a:buClrTx/>
                <a:buSzTx/>
                <a:buFontTx/>
                <a:buNone/>
              </a:pPr>
              <a:t>20</a:t>
            </a:fld>
            <a:endParaRPr lang="en-US" altLang="en-US" sz="1200">
              <a:solidFill>
                <a:srgbClr val="D38E27"/>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5C31-B062-C249-B71B-75D55D97505C}"/>
              </a:ext>
            </a:extLst>
          </p:cNvPr>
          <p:cNvSpPr>
            <a:spLocks noGrp="1"/>
          </p:cNvSpPr>
          <p:nvPr>
            <p:ph type="title"/>
          </p:nvPr>
        </p:nvSpPr>
        <p:spPr/>
        <p:txBody>
          <a:bodyPr/>
          <a:lstStyle/>
          <a:p>
            <a:r>
              <a:rPr lang="en-US" dirty="0"/>
              <a:t>Take a look around the room</a:t>
            </a:r>
          </a:p>
        </p:txBody>
      </p:sp>
      <p:pic>
        <p:nvPicPr>
          <p:cNvPr id="6" name="Picture 5">
            <a:extLst>
              <a:ext uri="{FF2B5EF4-FFF2-40B4-BE49-F238E27FC236}">
                <a16:creationId xmlns:a16="http://schemas.microsoft.com/office/drawing/2014/main" id="{44D9969D-B408-2341-AB8D-1D68F6AC7347}"/>
              </a:ext>
            </a:extLst>
          </p:cNvPr>
          <p:cNvPicPr>
            <a:picLocks noChangeAspect="1"/>
          </p:cNvPicPr>
          <p:nvPr/>
        </p:nvPicPr>
        <p:blipFill>
          <a:blip r:embed="rId3"/>
          <a:stretch>
            <a:fillRect/>
          </a:stretch>
        </p:blipFill>
        <p:spPr>
          <a:xfrm>
            <a:off x="1143000" y="853068"/>
            <a:ext cx="7010400" cy="5257800"/>
          </a:xfrm>
          <a:prstGeom prst="rect">
            <a:avLst/>
          </a:prstGeom>
        </p:spPr>
      </p:pic>
    </p:spTree>
    <p:extLst>
      <p:ext uri="{BB962C8B-B14F-4D97-AF65-F5344CB8AC3E}">
        <p14:creationId xmlns:p14="http://schemas.microsoft.com/office/powerpoint/2010/main" val="3996923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Mathematical Practices</a:t>
            </a: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600200"/>
            <a:ext cx="2209800" cy="2859741"/>
          </a:xfr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982" y="1583764"/>
            <a:ext cx="2222500" cy="287617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900" y="1583764"/>
            <a:ext cx="2209800" cy="285974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718" y="1600200"/>
            <a:ext cx="2264064" cy="2929965"/>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92" y="4075954"/>
            <a:ext cx="2224808" cy="2879163"/>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4075954"/>
            <a:ext cx="2230581" cy="2886634"/>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4075954"/>
            <a:ext cx="2317174" cy="2998696"/>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4200" y="4150660"/>
            <a:ext cx="2209800" cy="2859740"/>
          </a:xfrm>
          <a:prstGeom prst="rect">
            <a:avLst/>
          </a:prstGeom>
        </p:spPr>
      </p:pic>
    </p:spTree>
    <p:extLst>
      <p:ext uri="{BB962C8B-B14F-4D97-AF65-F5344CB8AC3E}">
        <p14:creationId xmlns:p14="http://schemas.microsoft.com/office/powerpoint/2010/main" val="385267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Jo </a:t>
            </a:r>
            <a:r>
              <a:rPr lang="en-US" dirty="0" err="1"/>
              <a:t>Boaler’s</a:t>
            </a:r>
            <a:r>
              <a:rPr lang="en-US" dirty="0"/>
              <a:t> Norms for </a:t>
            </a:r>
            <a:br>
              <a:rPr lang="en-US" dirty="0"/>
            </a:br>
            <a:r>
              <a:rPr lang="en-US" dirty="0"/>
              <a:t>a Positive Math Mindset Culture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828800"/>
            <a:ext cx="2620433" cy="1965325"/>
          </a:xfrm>
          <a:ln w="76200">
            <a:solidFill>
              <a:schemeClr val="bg1"/>
            </a:solidFill>
          </a:ln>
          <a:effectLst>
            <a:softEdge rad="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187" y="1034759"/>
            <a:ext cx="2966413" cy="2224810"/>
          </a:xfrm>
          <a:prstGeom prst="rect">
            <a:avLst/>
          </a:prstGeom>
          <a:ln w="76200">
            <a:solidFill>
              <a:schemeClr val="bg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600" y="1783484"/>
            <a:ext cx="2717800" cy="2038350"/>
          </a:xfrm>
          <a:prstGeom prst="rect">
            <a:avLst/>
          </a:prstGeom>
          <a:ln w="76200">
            <a:solidFill>
              <a:schemeClr val="bg1"/>
            </a:solidFill>
          </a:ln>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248" r="9175"/>
          <a:stretch/>
        </p:blipFill>
        <p:spPr>
          <a:xfrm>
            <a:off x="76200" y="4636075"/>
            <a:ext cx="2057400" cy="1868633"/>
          </a:xfrm>
          <a:prstGeom prst="rect">
            <a:avLst/>
          </a:prstGeom>
          <a:ln w="76200">
            <a:solidFill>
              <a:schemeClr val="bg1"/>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4112372"/>
            <a:ext cx="2151825" cy="1613869"/>
          </a:xfrm>
          <a:prstGeom prst="rect">
            <a:avLst/>
          </a:prstGeom>
          <a:ln w="76200">
            <a:solidFill>
              <a:schemeClr val="bg1"/>
            </a:solidFill>
          </a:ln>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6594" r="6228"/>
          <a:stretch/>
        </p:blipFill>
        <p:spPr>
          <a:xfrm>
            <a:off x="4648199" y="4807527"/>
            <a:ext cx="2133601" cy="1821873"/>
          </a:xfrm>
          <a:prstGeom prst="rect">
            <a:avLst/>
          </a:prstGeom>
          <a:ln w="76200">
            <a:solidFill>
              <a:schemeClr val="bg1"/>
            </a:solidFill>
          </a:ln>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4200" y="4267200"/>
            <a:ext cx="2159000" cy="1619250"/>
          </a:xfrm>
          <a:prstGeom prst="rect">
            <a:avLst/>
          </a:prstGeom>
          <a:ln w="76200">
            <a:solidFill>
              <a:schemeClr val="bg1"/>
            </a:solidFill>
          </a:ln>
        </p:spPr>
      </p:pic>
    </p:spTree>
    <p:extLst>
      <p:ext uri="{BB962C8B-B14F-4D97-AF65-F5344CB8AC3E}">
        <p14:creationId xmlns:p14="http://schemas.microsoft.com/office/powerpoint/2010/main" val="122148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Connections &amp; Communicating</a:t>
            </a:r>
          </a:p>
        </p:txBody>
      </p:sp>
      <p:pic>
        <p:nvPicPr>
          <p:cNvPr id="1026" name="Picture 2" descr="mage result for twitter bird"/>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824" r="10640"/>
          <a:stretch/>
        </p:blipFill>
        <p:spPr bwMode="auto">
          <a:xfrm>
            <a:off x="0" y="2030476"/>
            <a:ext cx="2086535" cy="188264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mage result for facebook log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mage result for facebook logo"/>
          <p:cNvSpPr>
            <a:spLocks noChangeAspect="1" noChangeArrowheads="1"/>
          </p:cNvSpPr>
          <p:nvPr/>
        </p:nvSpPr>
        <p:spPr bwMode="auto">
          <a:xfrm flipH="1" flipV="1">
            <a:off x="457200" y="457200"/>
            <a:ext cx="4648200" cy="464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35" y="4667250"/>
            <a:ext cx="1790700" cy="1790700"/>
          </a:xfrm>
          <a:prstGeom prst="rect">
            <a:avLst/>
          </a:prstGeom>
        </p:spPr>
      </p:pic>
      <p:sp>
        <p:nvSpPr>
          <p:cNvPr id="7" name="TextBox 6"/>
          <p:cNvSpPr txBox="1"/>
          <p:nvPr/>
        </p:nvSpPr>
        <p:spPr>
          <a:xfrm>
            <a:off x="2238935" y="2286000"/>
            <a:ext cx="6600265" cy="2554545"/>
          </a:xfrm>
          <a:prstGeom prst="rect">
            <a:avLst/>
          </a:prstGeom>
          <a:noFill/>
        </p:spPr>
        <p:txBody>
          <a:bodyPr wrap="square" rtlCol="0">
            <a:spAutoFit/>
          </a:bodyPr>
          <a:lstStyle/>
          <a:p>
            <a:r>
              <a:rPr lang="en-US" sz="3200" dirty="0">
                <a:solidFill>
                  <a:schemeClr val="bg1"/>
                </a:solidFill>
              </a:rPr>
              <a:t>@</a:t>
            </a:r>
            <a:r>
              <a:rPr lang="en-US" sz="3200" dirty="0" err="1">
                <a:solidFill>
                  <a:schemeClr val="bg1"/>
                </a:solidFill>
              </a:rPr>
              <a:t>bootstrapworld</a:t>
            </a:r>
            <a:r>
              <a:rPr lang="en-US" sz="3200" dirty="0">
                <a:solidFill>
                  <a:schemeClr val="bg1"/>
                </a:solidFill>
              </a:rPr>
              <a:t> </a:t>
            </a:r>
          </a:p>
          <a:p>
            <a:r>
              <a:rPr lang="en-US" sz="3200" dirty="0">
                <a:solidFill>
                  <a:schemeClr val="bg1"/>
                </a:solidFill>
              </a:rPr>
              <a:t>@</a:t>
            </a:r>
            <a:r>
              <a:rPr lang="en-US" sz="3200" dirty="0" err="1">
                <a:solidFill>
                  <a:schemeClr val="bg1"/>
                </a:solidFill>
              </a:rPr>
              <a:t>edcamposjr</a:t>
            </a:r>
            <a:r>
              <a:rPr lang="en-US" sz="3200" dirty="0">
                <a:solidFill>
                  <a:schemeClr val="bg1"/>
                </a:solidFill>
              </a:rPr>
              <a:t>         @</a:t>
            </a:r>
            <a:r>
              <a:rPr lang="en-US" sz="3200" dirty="0" err="1">
                <a:solidFill>
                  <a:schemeClr val="bg1"/>
                </a:solidFill>
              </a:rPr>
              <a:t>youndtsmith</a:t>
            </a:r>
            <a:r>
              <a:rPr lang="en-US" sz="3200" dirty="0">
                <a:solidFill>
                  <a:schemeClr val="bg1"/>
                </a:solidFill>
              </a:rPr>
              <a:t>   </a:t>
            </a:r>
          </a:p>
          <a:p>
            <a:r>
              <a:rPr lang="en-US" sz="3200" dirty="0">
                <a:solidFill>
                  <a:schemeClr val="bg1"/>
                </a:solidFill>
              </a:rPr>
              <a:t>@</a:t>
            </a:r>
            <a:r>
              <a:rPr lang="en-US" sz="3200" dirty="0" err="1">
                <a:solidFill>
                  <a:schemeClr val="bg1"/>
                </a:solidFill>
              </a:rPr>
              <a:t>mrspooleyo</a:t>
            </a:r>
            <a:r>
              <a:rPr lang="en-US" sz="3200" dirty="0">
                <a:solidFill>
                  <a:schemeClr val="bg1"/>
                </a:solidFill>
              </a:rPr>
              <a:t>         @</a:t>
            </a:r>
            <a:r>
              <a:rPr lang="en-US" sz="3200" dirty="0" err="1">
                <a:solidFill>
                  <a:schemeClr val="bg1"/>
                </a:solidFill>
              </a:rPr>
              <a:t>joepolitz</a:t>
            </a:r>
            <a:endParaRPr lang="en-US" sz="3200" dirty="0">
              <a:solidFill>
                <a:schemeClr val="bg1"/>
              </a:solidFill>
            </a:endParaRPr>
          </a:p>
          <a:p>
            <a:r>
              <a:rPr lang="en-US" sz="3200" dirty="0">
                <a:solidFill>
                  <a:schemeClr val="bg1"/>
                </a:solidFill>
              </a:rPr>
              <a:t>@</a:t>
            </a:r>
            <a:r>
              <a:rPr lang="en-US" sz="3200" dirty="0" err="1">
                <a:solidFill>
                  <a:schemeClr val="bg1"/>
                </a:solidFill>
              </a:rPr>
              <a:t>ShriramKMurthi</a:t>
            </a:r>
            <a:r>
              <a:rPr lang="en-US" sz="3200" dirty="0">
                <a:solidFill>
                  <a:schemeClr val="bg1"/>
                </a:solidFill>
              </a:rPr>
              <a:t>   @</a:t>
            </a:r>
            <a:r>
              <a:rPr lang="en-US" sz="3200" dirty="0" err="1">
                <a:solidFill>
                  <a:schemeClr val="bg1"/>
                </a:solidFill>
              </a:rPr>
              <a:t>KathiFisler</a:t>
            </a:r>
            <a:endParaRPr lang="en-US" sz="3200" dirty="0">
              <a:solidFill>
                <a:schemeClr val="bg1"/>
              </a:solidFill>
            </a:endParaRPr>
          </a:p>
          <a:p>
            <a:endParaRPr lang="en-US" sz="3200" dirty="0">
              <a:solidFill>
                <a:schemeClr val="bg1"/>
              </a:solidFill>
            </a:endParaRPr>
          </a:p>
        </p:txBody>
      </p:sp>
      <p:sp>
        <p:nvSpPr>
          <p:cNvPr id="9" name="TextBox 8"/>
          <p:cNvSpPr txBox="1"/>
          <p:nvPr/>
        </p:nvSpPr>
        <p:spPr>
          <a:xfrm>
            <a:off x="2438400" y="5240095"/>
            <a:ext cx="6400800" cy="646331"/>
          </a:xfrm>
          <a:prstGeom prst="rect">
            <a:avLst/>
          </a:prstGeom>
          <a:noFill/>
        </p:spPr>
        <p:txBody>
          <a:bodyPr wrap="square" rtlCol="0">
            <a:spAutoFit/>
          </a:bodyPr>
          <a:lstStyle/>
          <a:p>
            <a:r>
              <a:rPr lang="en-US" sz="3600" dirty="0" err="1">
                <a:solidFill>
                  <a:schemeClr val="bg1"/>
                </a:solidFill>
              </a:rPr>
              <a:t>facebook.com</a:t>
            </a:r>
            <a:r>
              <a:rPr lang="en-US" sz="3600" dirty="0">
                <a:solidFill>
                  <a:schemeClr val="bg1"/>
                </a:solidFill>
              </a:rPr>
              <a:t>/</a:t>
            </a:r>
            <a:r>
              <a:rPr lang="en-US" sz="3600" dirty="0" err="1">
                <a:solidFill>
                  <a:schemeClr val="bg1"/>
                </a:solidFill>
              </a:rPr>
              <a:t>bootstrapworld</a:t>
            </a:r>
            <a:endParaRPr lang="en-US" sz="3600" dirty="0">
              <a:solidFill>
                <a:schemeClr val="bg1"/>
              </a:solidFill>
            </a:endParaRPr>
          </a:p>
        </p:txBody>
      </p:sp>
    </p:spTree>
    <p:extLst>
      <p:ext uri="{BB962C8B-B14F-4D97-AF65-F5344CB8AC3E}">
        <p14:creationId xmlns:p14="http://schemas.microsoft.com/office/powerpoint/2010/main" val="643899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Setting up your classroom</a:t>
            </a:r>
          </a:p>
        </p:txBody>
      </p:sp>
      <p:sp>
        <p:nvSpPr>
          <p:cNvPr id="3" name="Content Placeholder 2"/>
          <p:cNvSpPr>
            <a:spLocks noGrp="1"/>
          </p:cNvSpPr>
          <p:nvPr>
            <p:ph idx="1"/>
          </p:nvPr>
        </p:nvSpPr>
        <p:spPr/>
        <p:txBody>
          <a:bodyPr/>
          <a:lstStyle/>
          <a:p>
            <a:pPr>
              <a:buFont typeface="Wingdings" charset="2"/>
              <a:buChar char="ü"/>
            </a:pPr>
            <a:r>
              <a:rPr lang="en-US" altLang="en-US">
                <a:ea typeface="ＭＳ Ｐゴシック" charset="-128"/>
                <a:cs typeface="Helvetica" charset="0"/>
              </a:rPr>
              <a:t>Physical Materials (workbooks, pens, etc)</a:t>
            </a:r>
          </a:p>
          <a:p>
            <a:pPr>
              <a:buFont typeface="Wingdings" charset="2"/>
              <a:buChar char="ü"/>
            </a:pPr>
            <a:endParaRPr lang="en-US" altLang="en-US">
              <a:ea typeface="ＭＳ Ｐゴシック" charset="-128"/>
              <a:cs typeface="Helvetica" charset="0"/>
            </a:endParaRPr>
          </a:p>
          <a:p>
            <a:pPr>
              <a:buFont typeface="Wingdings" charset="2"/>
              <a:buChar char="ü"/>
            </a:pPr>
            <a:r>
              <a:rPr lang="en-US" altLang="en-US">
                <a:ea typeface="ＭＳ Ｐゴシック" charset="-128"/>
                <a:cs typeface="Helvetica" charset="0"/>
              </a:rPr>
              <a:t>One computer for each pair of students</a:t>
            </a:r>
          </a:p>
          <a:p>
            <a:pPr>
              <a:buFont typeface="Wingdings" charset="2"/>
              <a:buChar char="ü"/>
            </a:pPr>
            <a:endParaRPr lang="en-US" altLang="en-US">
              <a:ea typeface="ＭＳ Ｐゴシック" charset="-128"/>
              <a:cs typeface="Helvetica" charset="0"/>
            </a:endParaRPr>
          </a:p>
          <a:p>
            <a:pPr>
              <a:buFont typeface="Wingdings" charset="2"/>
              <a:buChar char="ü"/>
            </a:pPr>
            <a:r>
              <a:rPr lang="en-US" altLang="en-US">
                <a:ea typeface="ＭＳ Ｐゴシック" charset="-128"/>
                <a:cs typeface="Helvetica" charset="0"/>
              </a:rPr>
              <a:t>Gmail Account (per-class? per-pair?)</a:t>
            </a:r>
          </a:p>
          <a:p>
            <a:pPr>
              <a:buFont typeface="Wingdings" charset="2"/>
              <a:buChar char="ü"/>
            </a:pPr>
            <a:endParaRPr lang="en-US" altLang="en-US">
              <a:ea typeface="ＭＳ Ｐゴシック" charset="-128"/>
              <a:cs typeface="Helvetica" charset="0"/>
            </a:endParaRPr>
          </a:p>
          <a:p>
            <a:pPr>
              <a:buFont typeface="Wingdings" charset="2"/>
              <a:buChar char="ü"/>
            </a:pPr>
            <a:r>
              <a:rPr lang="en-US" altLang="en-US">
                <a:ea typeface="ＭＳ Ｐゴシック" charset="-128"/>
                <a:cs typeface="Helvetica" charset="0"/>
              </a:rPr>
              <a:t>Log into </a:t>
            </a:r>
            <a:r>
              <a:rPr lang="en-US" altLang="en-US">
                <a:ea typeface="ＭＳ Ｐゴシック" charset="-128"/>
                <a:cs typeface="Helvetica" charset="0"/>
                <a:hlinkClick r:id="rId3"/>
              </a:rPr>
              <a:t>www.WeScheme.org</a:t>
            </a:r>
            <a:r>
              <a:rPr lang="en-US" altLang="en-US">
                <a:ea typeface="ＭＳ Ｐゴシック" charset="-128"/>
                <a:cs typeface="Helvetica" charset="0"/>
              </a:rPr>
              <a:t> (IE9+, FF, Chrome)</a:t>
            </a:r>
          </a:p>
          <a:p>
            <a:pPr>
              <a:buFont typeface="Wingdings" charset="2"/>
              <a:buChar char="ü"/>
            </a:pPr>
            <a:endParaRPr lang="en-US" altLang="en-US">
              <a:ea typeface="ＭＳ Ｐゴシック" charset="-128"/>
              <a:cs typeface="Helvetica" charset="0"/>
            </a:endParaRPr>
          </a:p>
          <a:p>
            <a:pPr>
              <a:buFont typeface="Wingdings" charset="2"/>
              <a:buChar char="ü"/>
            </a:pPr>
            <a:r>
              <a:rPr lang="en-US" altLang="en-US">
                <a:ea typeface="ＭＳ Ｐゴシック" charset="-128"/>
                <a:cs typeface="Helvetica" charset="0"/>
              </a:rPr>
              <a:t>Go to </a:t>
            </a:r>
            <a:r>
              <a:rPr lang="en-US" altLang="en-US">
                <a:ea typeface="ＭＳ Ｐゴシック" charset="-128"/>
                <a:cs typeface="Helvetica" charset="0"/>
                <a:hlinkClick r:id="rId4"/>
              </a:rPr>
              <a:t>www.BootstrapWorld.org/materials</a:t>
            </a:r>
            <a:endParaRPr lang="en-US" altLang="en-US">
              <a:ea typeface="ＭＳ Ｐゴシック" charset="-128"/>
              <a:cs typeface="Helvetica" charset="0"/>
            </a:endParaRPr>
          </a:p>
          <a:p>
            <a:pPr>
              <a:buFont typeface="Wingdings" charset="2"/>
              <a:buChar char="ü"/>
            </a:pPr>
            <a:endParaRPr lang="en-US" altLang="en-US">
              <a:ea typeface="ＭＳ Ｐゴシック" charset="-128"/>
              <a:cs typeface="Helvetica" charset="0"/>
            </a:endParaRPr>
          </a:p>
        </p:txBody>
      </p:sp>
      <p:sp>
        <p:nvSpPr>
          <p:cNvPr id="52227"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13988F24-226F-8044-9446-71CFDA462426}" type="slidenum">
              <a:rPr lang="en-US" altLang="en-US" sz="1200">
                <a:solidFill>
                  <a:srgbClr val="D38E27"/>
                </a:solidFill>
                <a:latin typeface="Arial" charset="0"/>
              </a:rPr>
              <a:pPr>
                <a:spcBef>
                  <a:spcPct val="0"/>
                </a:spcBef>
                <a:buClrTx/>
                <a:buSzTx/>
                <a:buFontTx/>
                <a:buNone/>
              </a:pPr>
              <a:t>25</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Unit 1</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6DE8F5-5624-3F4C-BE85-86DF7BD0EEE1}"/>
              </a:ext>
            </a:extLst>
          </p:cNvPr>
          <p:cNvSpPr txBox="1">
            <a:spLocks/>
          </p:cNvSpPr>
          <p:nvPr/>
        </p:nvSpPr>
        <p:spPr>
          <a:xfrm>
            <a:off x="304800" y="0"/>
            <a:ext cx="8686800" cy="838200"/>
          </a:xfrm>
          <a:prstGeom prst="rect">
            <a:avLst/>
          </a:prstGeom>
        </p:spPr>
        <p:txBody>
          <a:bodyPr/>
          <a:lstStyle>
            <a:lvl1pPr algn="r" rtl="0" eaLnBrk="0" fontAlgn="base" hangingPunct="0">
              <a:spcBef>
                <a:spcPct val="0"/>
              </a:spcBef>
              <a:spcAft>
                <a:spcPct val="0"/>
              </a:spcAft>
              <a:defRPr sz="3600" b="1" kern="1200">
                <a:solidFill>
                  <a:schemeClr val="tx1"/>
                </a:solidFill>
                <a:effectLst>
                  <a:reflection blurRad="12700" stA="21000" endA="300" endPos="55000" dir="5400000" sy="-90000" algn="bl" rotWithShape="0"/>
                </a:effectLst>
                <a:latin typeface="Helvetica"/>
                <a:ea typeface="ＭＳ Ｐゴシック" charset="-128"/>
                <a:cs typeface="Helvetica"/>
              </a:defRPr>
            </a:lvl1pPr>
            <a:lvl2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2pPr>
            <a:lvl3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3pPr>
            <a:lvl4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4pPr>
            <a:lvl5pPr algn="r" rtl="0" eaLnBrk="0" fontAlgn="base" hangingPunct="0">
              <a:spcBef>
                <a:spcPct val="0"/>
              </a:spcBef>
              <a:spcAft>
                <a:spcPct val="0"/>
              </a:spcAft>
              <a:defRPr sz="3600" b="1">
                <a:solidFill>
                  <a:schemeClr val="tx1"/>
                </a:solidFill>
                <a:latin typeface="Helvetica" charset="0"/>
                <a:ea typeface="ＭＳ Ｐゴシック" charset="-128"/>
                <a:cs typeface="Helvetica" charset="0"/>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a:lstStyle>
          <a:p>
            <a:r>
              <a:rPr lang="en-US" dirty="0"/>
              <a:t>Favorite Videogames?</a:t>
            </a:r>
          </a:p>
        </p:txBody>
      </p:sp>
      <p:pic>
        <p:nvPicPr>
          <p:cNvPr id="5" name="Picture 4">
            <a:extLst>
              <a:ext uri="{FF2B5EF4-FFF2-40B4-BE49-F238E27FC236}">
                <a16:creationId xmlns:a16="http://schemas.microsoft.com/office/drawing/2014/main" id="{11A42A12-B9FF-7B43-9124-7D5CE68A8C6A}"/>
              </a:ext>
            </a:extLst>
          </p:cNvPr>
          <p:cNvPicPr>
            <a:picLocks noChangeAspect="1"/>
          </p:cNvPicPr>
          <p:nvPr/>
        </p:nvPicPr>
        <p:blipFill>
          <a:blip r:embed="rId3"/>
          <a:stretch>
            <a:fillRect/>
          </a:stretch>
        </p:blipFill>
        <p:spPr>
          <a:xfrm>
            <a:off x="332678" y="2209800"/>
            <a:ext cx="4578350" cy="2578527"/>
          </a:xfrm>
          <a:prstGeom prst="rect">
            <a:avLst/>
          </a:prstGeom>
          <a:ln w="28575">
            <a:solidFill>
              <a:schemeClr val="bg1"/>
            </a:solidFill>
          </a:ln>
        </p:spPr>
      </p:pic>
      <p:pic>
        <p:nvPicPr>
          <p:cNvPr id="6" name="Picture 5">
            <a:extLst>
              <a:ext uri="{FF2B5EF4-FFF2-40B4-BE49-F238E27FC236}">
                <a16:creationId xmlns:a16="http://schemas.microsoft.com/office/drawing/2014/main" id="{1ADEAAA9-1406-0D44-8D94-92454404230D}"/>
              </a:ext>
            </a:extLst>
          </p:cNvPr>
          <p:cNvPicPr>
            <a:picLocks noChangeAspect="1"/>
          </p:cNvPicPr>
          <p:nvPr/>
        </p:nvPicPr>
        <p:blipFill>
          <a:blip r:embed="rId4"/>
          <a:stretch>
            <a:fillRect/>
          </a:stretch>
        </p:blipFill>
        <p:spPr>
          <a:xfrm>
            <a:off x="5185818" y="1676400"/>
            <a:ext cx="3772328" cy="3772328"/>
          </a:xfrm>
          <a:prstGeom prst="rect">
            <a:avLst/>
          </a:prstGeom>
          <a:ln w="28575">
            <a:solidFill>
              <a:schemeClr val="bg1"/>
            </a:solidFill>
          </a:ln>
        </p:spPr>
      </p:pic>
    </p:spTree>
    <p:extLst>
      <p:ext uri="{BB962C8B-B14F-4D97-AF65-F5344CB8AC3E}">
        <p14:creationId xmlns:p14="http://schemas.microsoft.com/office/powerpoint/2010/main" val="67600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Ninja Cat  - Notice &amp; Wonder</a:t>
            </a:r>
          </a:p>
        </p:txBody>
      </p:sp>
      <p:pic>
        <p:nvPicPr>
          <p:cNvPr id="7" name="Picture 6">
            <a:extLst>
              <a:ext uri="{FF2B5EF4-FFF2-40B4-BE49-F238E27FC236}">
                <a16:creationId xmlns:a16="http://schemas.microsoft.com/office/drawing/2014/main" id="{EAB06B3E-BC71-974C-9493-B1A0646F2F12}"/>
              </a:ext>
            </a:extLst>
          </p:cNvPr>
          <p:cNvPicPr>
            <a:picLocks noChangeAspect="1"/>
          </p:cNvPicPr>
          <p:nvPr/>
        </p:nvPicPr>
        <p:blipFill>
          <a:blip r:embed="rId3"/>
          <a:stretch>
            <a:fillRect/>
          </a:stretch>
        </p:blipFill>
        <p:spPr>
          <a:xfrm>
            <a:off x="1143000" y="853068"/>
            <a:ext cx="7010400" cy="5257800"/>
          </a:xfrm>
          <a:prstGeom prst="rect">
            <a:avLst/>
          </a:prstGeom>
        </p:spPr>
      </p:pic>
    </p:spTree>
    <p:extLst>
      <p:ext uri="{BB962C8B-B14F-4D97-AF65-F5344CB8AC3E}">
        <p14:creationId xmlns:p14="http://schemas.microsoft.com/office/powerpoint/2010/main" val="1979210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t>NinjaCat</a:t>
            </a:r>
            <a:endParaRPr lang="en-US" dirty="0"/>
          </a:p>
        </p:txBody>
      </p:sp>
      <p:sp>
        <p:nvSpPr>
          <p:cNvPr id="55298" name="Content Placeholder 2"/>
          <p:cNvSpPr>
            <a:spLocks noGrp="1"/>
          </p:cNvSpPr>
          <p:nvPr>
            <p:ph idx="1"/>
          </p:nvPr>
        </p:nvSpPr>
        <p:spPr/>
        <p:txBody>
          <a:bodyPr/>
          <a:lstStyle/>
          <a:p>
            <a:endParaRPr lang="en-US" altLang="en-US">
              <a:latin typeface="Helvetica" charset="0"/>
              <a:ea typeface="ＭＳ Ｐゴシック" charset="-128"/>
              <a:cs typeface="Helvetic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65263"/>
            <a:ext cx="8177213" cy="53927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457200" y="2057400"/>
            <a:ext cx="80772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tabLst>
                <a:tab pos="2686050" algn="l"/>
                <a:tab pos="5434013" algn="l"/>
              </a:tabLst>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tabLst>
                <a:tab pos="2686050" algn="l"/>
                <a:tab pos="5434013" algn="l"/>
              </a:tabLst>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tabLst>
                <a:tab pos="2686050" algn="l"/>
                <a:tab pos="5434013" algn="l"/>
              </a:tabLst>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tabLst>
                <a:tab pos="2686050" algn="l"/>
                <a:tab pos="5434013" algn="l"/>
              </a:tabLst>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tabLst>
                <a:tab pos="2686050" algn="l"/>
                <a:tab pos="5434013" algn="l"/>
              </a:tabLst>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tabLst>
                <a:tab pos="2686050" algn="l"/>
                <a:tab pos="5434013" algn="l"/>
              </a:tabLst>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tabLst>
                <a:tab pos="2686050" algn="l"/>
                <a:tab pos="5434013" algn="l"/>
              </a:tabLst>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tabLst>
                <a:tab pos="2686050" algn="l"/>
                <a:tab pos="5434013" algn="l"/>
              </a:tabLst>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tabLst>
                <a:tab pos="2686050" algn="l"/>
                <a:tab pos="5434013" algn="l"/>
              </a:tabLst>
              <a:defRPr sz="1600">
                <a:solidFill>
                  <a:srgbClr val="000000"/>
                </a:solidFill>
                <a:latin typeface="Helvetica" charset="0"/>
                <a:ea typeface="ＭＳ Ｐゴシック" charset="-128"/>
                <a:cs typeface="Helvetica" charset="0"/>
              </a:defRPr>
            </a:lvl9pPr>
          </a:lstStyle>
          <a:p>
            <a:pPr>
              <a:lnSpc>
                <a:spcPct val="120000"/>
              </a:lnSpc>
              <a:spcBef>
                <a:spcPct val="0"/>
              </a:spcBef>
              <a:buClrTx/>
              <a:buSzTx/>
              <a:buFontTx/>
              <a:buNone/>
            </a:pPr>
            <a:r>
              <a:rPr lang="en-US" altLang="en-US" sz="2400">
                <a:latin typeface="Comic Sans MS" charset="0"/>
              </a:rPr>
              <a:t>Dog		x-coordinate</a:t>
            </a:r>
          </a:p>
          <a:p>
            <a:pPr>
              <a:lnSpc>
                <a:spcPct val="120000"/>
              </a:lnSpc>
              <a:spcBef>
                <a:spcPct val="0"/>
              </a:spcBef>
              <a:buClrTx/>
              <a:buSzTx/>
              <a:buFontTx/>
              <a:buNone/>
            </a:pPr>
            <a:endParaRPr lang="en-US" altLang="en-US" sz="2400">
              <a:latin typeface="Comic Sans MS" charset="0"/>
            </a:endParaRPr>
          </a:p>
        </p:txBody>
      </p:sp>
      <p:sp>
        <p:nvSpPr>
          <p:cNvPr id="55301"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6EBCBC83-07BA-3E4D-AFEF-A7D201004A97}" type="slidenum">
              <a:rPr lang="en-US" altLang="en-US" sz="1200">
                <a:solidFill>
                  <a:srgbClr val="D38E27"/>
                </a:solidFill>
                <a:latin typeface="Arial" charset="0"/>
              </a:rPr>
              <a:pPr>
                <a:spcBef>
                  <a:spcPct val="0"/>
                </a:spcBef>
                <a:buClrTx/>
                <a:buSzTx/>
                <a:buFontTx/>
                <a:buNone/>
              </a:pPr>
              <a:t>29</a:t>
            </a:fld>
            <a:endParaRPr lang="en-US" altLang="en-US" sz="1200">
              <a:solidFill>
                <a:srgbClr val="D38E27"/>
              </a:solidFill>
              <a:latin typeface="Arial" charset="0"/>
            </a:endParaRPr>
          </a:p>
        </p:txBody>
      </p:sp>
      <p:sp>
        <p:nvSpPr>
          <p:cNvPr id="3" name="TextBox 2"/>
          <p:cNvSpPr txBox="1">
            <a:spLocks noChangeArrowheads="1"/>
          </p:cNvSpPr>
          <p:nvPr/>
        </p:nvSpPr>
        <p:spPr bwMode="auto">
          <a:xfrm>
            <a:off x="3429000" y="21336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position</a:t>
            </a:r>
          </a:p>
        </p:txBody>
      </p:sp>
      <p:sp>
        <p:nvSpPr>
          <p:cNvPr id="4" name="TextBox 3"/>
          <p:cNvSpPr txBox="1">
            <a:spLocks noChangeArrowheads="1"/>
          </p:cNvSpPr>
          <p:nvPr/>
        </p:nvSpPr>
        <p:spPr bwMode="auto">
          <a:xfrm>
            <a:off x="3124200" y="2133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Comic Sans MS" charset="0"/>
              </a:rPr>
              <a:t>moves to the left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68488"/>
            <a:ext cx="7240588"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a:spLocks noChangeArrowheads="1"/>
          </p:cNvSpPr>
          <p:nvPr/>
        </p:nvSpPr>
        <p:spPr bwMode="auto">
          <a:xfrm>
            <a:off x="454025" y="3163888"/>
            <a:ext cx="609600" cy="609600"/>
          </a:xfrm>
          <a:prstGeom prst="wedgeEllipseCallout">
            <a:avLst>
              <a:gd name="adj1" fmla="val 76394"/>
              <a:gd name="adj2" fmla="val 73597"/>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8" name="Oval Callout 7"/>
          <p:cNvSpPr>
            <a:spLocks noChangeArrowheads="1"/>
          </p:cNvSpPr>
          <p:nvPr/>
        </p:nvSpPr>
        <p:spPr bwMode="auto">
          <a:xfrm>
            <a:off x="4721225" y="2706688"/>
            <a:ext cx="790575" cy="609600"/>
          </a:xfrm>
          <a:prstGeom prst="wedgeEllipseCallout">
            <a:avLst>
              <a:gd name="adj1" fmla="val 76394"/>
              <a:gd name="adj2" fmla="val 73597"/>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10" name="Oval Callout 9"/>
          <p:cNvSpPr>
            <a:spLocks noChangeArrowheads="1"/>
          </p:cNvSpPr>
          <p:nvPr/>
        </p:nvSpPr>
        <p:spPr bwMode="auto">
          <a:xfrm>
            <a:off x="3527425" y="4611688"/>
            <a:ext cx="609600" cy="609600"/>
          </a:xfrm>
          <a:prstGeom prst="wedgeEllipseCallout">
            <a:avLst>
              <a:gd name="adj1" fmla="val 76394"/>
              <a:gd name="adj2" fmla="val 73597"/>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12" name="Oval Callout 11"/>
          <p:cNvSpPr>
            <a:spLocks noChangeArrowheads="1"/>
          </p:cNvSpPr>
          <p:nvPr/>
        </p:nvSpPr>
        <p:spPr bwMode="auto">
          <a:xfrm>
            <a:off x="6448425" y="2249488"/>
            <a:ext cx="790575" cy="609600"/>
          </a:xfrm>
          <a:prstGeom prst="wedgeEllipseCallout">
            <a:avLst>
              <a:gd name="adj1" fmla="val 76394"/>
              <a:gd name="adj2" fmla="val 73597"/>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14" name="Oval Callout 13"/>
          <p:cNvSpPr>
            <a:spLocks noChangeArrowheads="1"/>
          </p:cNvSpPr>
          <p:nvPr/>
        </p:nvSpPr>
        <p:spPr bwMode="auto">
          <a:xfrm>
            <a:off x="7896225" y="2020888"/>
            <a:ext cx="790575" cy="609600"/>
          </a:xfrm>
          <a:prstGeom prst="wedgeEllipseCallout">
            <a:avLst>
              <a:gd name="adj1" fmla="val -46060"/>
              <a:gd name="adj2" fmla="val 80616"/>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16" name="Oval Callout 15"/>
          <p:cNvSpPr>
            <a:spLocks noChangeArrowheads="1"/>
          </p:cNvSpPr>
          <p:nvPr/>
        </p:nvSpPr>
        <p:spPr bwMode="auto">
          <a:xfrm>
            <a:off x="7972425" y="3240088"/>
            <a:ext cx="790575" cy="609600"/>
          </a:xfrm>
          <a:prstGeom prst="wedgeEllipseCallout">
            <a:avLst>
              <a:gd name="adj1" fmla="val -86560"/>
              <a:gd name="adj2" fmla="val -77519"/>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22" name="Oval Callout 21"/>
          <p:cNvSpPr>
            <a:spLocks noChangeArrowheads="1"/>
          </p:cNvSpPr>
          <p:nvPr/>
        </p:nvSpPr>
        <p:spPr bwMode="auto">
          <a:xfrm>
            <a:off x="320675" y="3773488"/>
            <a:ext cx="609600" cy="609600"/>
          </a:xfrm>
          <a:prstGeom prst="wedgeEllipseCallout">
            <a:avLst>
              <a:gd name="adj1" fmla="val 109634"/>
              <a:gd name="adj2" fmla="val -15431"/>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24" name="Oval Callout 23"/>
          <p:cNvSpPr>
            <a:spLocks noChangeArrowheads="1"/>
          </p:cNvSpPr>
          <p:nvPr/>
        </p:nvSpPr>
        <p:spPr bwMode="auto">
          <a:xfrm>
            <a:off x="203200" y="4402138"/>
            <a:ext cx="609600" cy="609600"/>
          </a:xfrm>
          <a:prstGeom prst="wedgeEllipseCallout">
            <a:avLst>
              <a:gd name="adj1" fmla="val 129556"/>
              <a:gd name="adj2" fmla="val -111894"/>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26" name="Oval Callout 25"/>
          <p:cNvSpPr>
            <a:spLocks noChangeArrowheads="1"/>
          </p:cNvSpPr>
          <p:nvPr/>
        </p:nvSpPr>
        <p:spPr bwMode="auto">
          <a:xfrm>
            <a:off x="6850063" y="1563688"/>
            <a:ext cx="790575" cy="609600"/>
          </a:xfrm>
          <a:prstGeom prst="wedgeEllipseCallout">
            <a:avLst>
              <a:gd name="adj1" fmla="val 41995"/>
              <a:gd name="adj2" fmla="val 175231"/>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32" name="Oval Callout 31"/>
          <p:cNvSpPr>
            <a:spLocks noChangeArrowheads="1"/>
          </p:cNvSpPr>
          <p:nvPr/>
        </p:nvSpPr>
        <p:spPr bwMode="auto">
          <a:xfrm>
            <a:off x="2705100" y="2935288"/>
            <a:ext cx="609600" cy="609600"/>
          </a:xfrm>
          <a:prstGeom prst="wedgeEllipseCallout">
            <a:avLst>
              <a:gd name="adj1" fmla="val -46060"/>
              <a:gd name="adj2" fmla="val 80616"/>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35" name="Oval Callout 34"/>
          <p:cNvSpPr>
            <a:spLocks noChangeArrowheads="1"/>
          </p:cNvSpPr>
          <p:nvPr/>
        </p:nvSpPr>
        <p:spPr bwMode="auto">
          <a:xfrm>
            <a:off x="5991225" y="3392488"/>
            <a:ext cx="790575" cy="609600"/>
          </a:xfrm>
          <a:prstGeom prst="wedgeEllipseCallout">
            <a:avLst>
              <a:gd name="adj1" fmla="val 84755"/>
              <a:gd name="adj2" fmla="val -91727"/>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39" name="Oval Callout 38"/>
          <p:cNvSpPr>
            <a:spLocks noChangeArrowheads="1"/>
          </p:cNvSpPr>
          <p:nvPr/>
        </p:nvSpPr>
        <p:spPr bwMode="auto">
          <a:xfrm>
            <a:off x="4797425" y="4764088"/>
            <a:ext cx="790575" cy="609600"/>
          </a:xfrm>
          <a:prstGeom prst="wedgeEllipseCallout">
            <a:avLst>
              <a:gd name="adj1" fmla="val -46060"/>
              <a:gd name="adj2" fmla="val 80616"/>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42" name="Oval Callout 41"/>
          <p:cNvSpPr>
            <a:spLocks noChangeArrowheads="1"/>
          </p:cNvSpPr>
          <p:nvPr/>
        </p:nvSpPr>
        <p:spPr bwMode="auto">
          <a:xfrm>
            <a:off x="874713" y="1584325"/>
            <a:ext cx="609600" cy="609600"/>
          </a:xfrm>
          <a:prstGeom prst="wedgeEllipseCallout">
            <a:avLst>
              <a:gd name="adj1" fmla="val 76394"/>
              <a:gd name="adj2" fmla="val 73597"/>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45" name="Oval Callout 44"/>
          <p:cNvSpPr>
            <a:spLocks noChangeArrowheads="1"/>
          </p:cNvSpPr>
          <p:nvPr/>
        </p:nvSpPr>
        <p:spPr bwMode="auto">
          <a:xfrm>
            <a:off x="642938" y="2001838"/>
            <a:ext cx="609600" cy="609600"/>
          </a:xfrm>
          <a:prstGeom prst="wedgeEllipseCallout">
            <a:avLst>
              <a:gd name="adj1" fmla="val 76394"/>
              <a:gd name="adj2" fmla="val 73597"/>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1" name="Oval Callout 50"/>
          <p:cNvSpPr>
            <a:spLocks noChangeArrowheads="1"/>
          </p:cNvSpPr>
          <p:nvPr/>
        </p:nvSpPr>
        <p:spPr bwMode="auto">
          <a:xfrm>
            <a:off x="7515225" y="3925888"/>
            <a:ext cx="790575" cy="609600"/>
          </a:xfrm>
          <a:prstGeom prst="wedgeEllipseCallout">
            <a:avLst>
              <a:gd name="adj1" fmla="val -73296"/>
              <a:gd name="adj2" fmla="val -173315"/>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2" name="Oval Callout 51"/>
          <p:cNvSpPr>
            <a:spLocks noChangeArrowheads="1"/>
          </p:cNvSpPr>
          <p:nvPr/>
        </p:nvSpPr>
        <p:spPr bwMode="auto">
          <a:xfrm>
            <a:off x="1901825" y="4078288"/>
            <a:ext cx="609600" cy="609600"/>
          </a:xfrm>
          <a:prstGeom prst="wedgeEllipseCallout">
            <a:avLst>
              <a:gd name="adj1" fmla="val -86560"/>
              <a:gd name="adj2" fmla="val -77519"/>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5" name="Oval Callout 54"/>
          <p:cNvSpPr>
            <a:spLocks noChangeArrowheads="1"/>
          </p:cNvSpPr>
          <p:nvPr/>
        </p:nvSpPr>
        <p:spPr bwMode="auto">
          <a:xfrm>
            <a:off x="1825625" y="1639888"/>
            <a:ext cx="609600" cy="609600"/>
          </a:xfrm>
          <a:prstGeom prst="wedgeEllipseCallout">
            <a:avLst>
              <a:gd name="adj1" fmla="val -46060"/>
              <a:gd name="adj2" fmla="val 80616"/>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8" name="Oval Callout 57"/>
          <p:cNvSpPr>
            <a:spLocks noChangeArrowheads="1"/>
          </p:cNvSpPr>
          <p:nvPr/>
        </p:nvSpPr>
        <p:spPr bwMode="auto">
          <a:xfrm>
            <a:off x="3286125" y="4002088"/>
            <a:ext cx="609600" cy="609600"/>
          </a:xfrm>
          <a:prstGeom prst="wedgeEllipseCallout">
            <a:avLst>
              <a:gd name="adj1" fmla="val -86560"/>
              <a:gd name="adj2" fmla="val -77519"/>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61" name="Oval Callout 60"/>
          <p:cNvSpPr>
            <a:spLocks noChangeArrowheads="1"/>
          </p:cNvSpPr>
          <p:nvPr/>
        </p:nvSpPr>
        <p:spPr bwMode="auto">
          <a:xfrm>
            <a:off x="7286625" y="1335088"/>
            <a:ext cx="790575" cy="609600"/>
          </a:xfrm>
          <a:prstGeom prst="wedgeEllipseCallout">
            <a:avLst>
              <a:gd name="adj1" fmla="val -3690"/>
              <a:gd name="adj2" fmla="val 194394"/>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63" name="Oval Callout 62"/>
          <p:cNvSpPr>
            <a:spLocks noChangeArrowheads="1"/>
          </p:cNvSpPr>
          <p:nvPr/>
        </p:nvSpPr>
        <p:spPr bwMode="auto">
          <a:xfrm>
            <a:off x="987425" y="4230688"/>
            <a:ext cx="609600" cy="609600"/>
          </a:xfrm>
          <a:prstGeom prst="wedgeEllipseCallout">
            <a:avLst>
              <a:gd name="adj1" fmla="val 19009"/>
              <a:gd name="adj2" fmla="val -99023"/>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66" name="Oval Callout 65"/>
          <p:cNvSpPr>
            <a:spLocks noChangeArrowheads="1"/>
          </p:cNvSpPr>
          <p:nvPr/>
        </p:nvSpPr>
        <p:spPr bwMode="auto">
          <a:xfrm>
            <a:off x="7210425" y="5449888"/>
            <a:ext cx="790575" cy="609600"/>
          </a:xfrm>
          <a:prstGeom prst="wedgeEllipseCallout">
            <a:avLst>
              <a:gd name="adj1" fmla="val -86560"/>
              <a:gd name="adj2" fmla="val -77519"/>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69" name="Oval Callout 68"/>
          <p:cNvSpPr>
            <a:spLocks noChangeArrowheads="1"/>
          </p:cNvSpPr>
          <p:nvPr/>
        </p:nvSpPr>
        <p:spPr bwMode="auto">
          <a:xfrm>
            <a:off x="6143625" y="5526088"/>
            <a:ext cx="790575" cy="609600"/>
          </a:xfrm>
          <a:prstGeom prst="wedgeEllipseCallout">
            <a:avLst>
              <a:gd name="adj1" fmla="val 19009"/>
              <a:gd name="adj2" fmla="val -99023"/>
            </a:avLst>
          </a:prstGeom>
          <a:gradFill rotWithShape="1">
            <a:gsLst>
              <a:gs pos="0">
                <a:srgbClr val="92D050"/>
              </a:gs>
              <a:gs pos="6984">
                <a:srgbClr val="92D050"/>
              </a:gs>
              <a:gs pos="72000">
                <a:srgbClr val="00B050"/>
              </a:gs>
              <a:gs pos="100000">
                <a:srgbClr val="92D050"/>
              </a:gs>
            </a:gsLst>
            <a:lin ang="5400000" scaled="1"/>
          </a:gradFill>
          <a:ln w="10000">
            <a:solidFill>
              <a:srgbClr val="00B050"/>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17432" name="Footer Placeholder 2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1200">
              <a:latin typeface="Arial" charset="0"/>
            </a:endParaRPr>
          </a:p>
        </p:txBody>
      </p:sp>
      <p:sp>
        <p:nvSpPr>
          <p:cNvPr id="17433"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815AE52D-E860-A441-BBFE-3705586E16F2}" type="slidenum">
              <a:rPr lang="en-US" altLang="en-US" sz="1200">
                <a:solidFill>
                  <a:srgbClr val="D38E27"/>
                </a:solidFill>
                <a:latin typeface="Arial" charset="0"/>
              </a:rPr>
              <a:pPr>
                <a:spcBef>
                  <a:spcPct val="0"/>
                </a:spcBef>
                <a:buClrTx/>
                <a:buSzTx/>
                <a:buFontTx/>
                <a:buNone/>
              </a:pPr>
              <a:t>3</a:t>
            </a:fld>
            <a:endParaRPr lang="en-US" altLang="en-US" sz="1200">
              <a:solidFill>
                <a:srgbClr val="D38E27"/>
              </a:solidFill>
              <a:latin typeface="Arial" charset="0"/>
            </a:endParaRPr>
          </a:p>
        </p:txBody>
      </p:sp>
      <p:pic>
        <p:nvPicPr>
          <p:cNvPr id="1743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88"/>
            <a:ext cx="3200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4025" y="1335088"/>
            <a:ext cx="8308975" cy="4800600"/>
          </a:xfrm>
          <a:prstGeom prst="rect">
            <a:avLst/>
          </a:prstGeom>
          <a:solidFill>
            <a:schemeClr val="tx1">
              <a:alpha val="47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lnSpc>
                <a:spcPct val="200000"/>
              </a:lnSpc>
              <a:defRPr/>
            </a:pPr>
            <a:r>
              <a:rPr lang="en-US" sz="4000" b="1" dirty="0">
                <a:solidFill>
                  <a:sysClr val="windowText" lastClr="000000"/>
                </a:solidFill>
                <a:latin typeface="Century Gothic" charset="0"/>
                <a:ea typeface="Century Gothic" charset="0"/>
                <a:cs typeface="Century Gothic" charset="0"/>
              </a:rPr>
              <a:t>25 Thousand Students Annually</a:t>
            </a:r>
          </a:p>
          <a:p>
            <a:pPr algn="ctr">
              <a:lnSpc>
                <a:spcPct val="200000"/>
              </a:lnSpc>
              <a:defRPr/>
            </a:pPr>
            <a:r>
              <a:rPr lang="en-US" sz="4000" b="1" dirty="0">
                <a:solidFill>
                  <a:sysClr val="windowText" lastClr="000000"/>
                </a:solidFill>
                <a:latin typeface="Century Gothic" charset="0"/>
                <a:ea typeface="Century Gothic" charset="0"/>
                <a:cs typeface="Century Gothic" charset="0"/>
              </a:rPr>
              <a:t>43% Girls and Young Women</a:t>
            </a:r>
          </a:p>
          <a:p>
            <a:pPr algn="ctr">
              <a:lnSpc>
                <a:spcPct val="200000"/>
              </a:lnSpc>
              <a:defRPr/>
            </a:pPr>
            <a:r>
              <a:rPr lang="en-US" sz="4000" b="1" dirty="0">
                <a:solidFill>
                  <a:sysClr val="windowText" lastClr="000000"/>
                </a:solidFill>
                <a:latin typeface="Century Gothic" charset="0"/>
                <a:ea typeface="Century Gothic" charset="0"/>
                <a:cs typeface="Century Gothic" charset="0"/>
              </a:rPr>
              <a:t>46% African-American or Latino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p:cTn id="15" dur="1000" fill="hold"/>
                                        <p:tgtEl>
                                          <p:spTgt spid="61"/>
                                        </p:tgtEl>
                                        <p:attrNameLst>
                                          <p:attrName>ppt_w</p:attrName>
                                        </p:attrNameLst>
                                      </p:cBhvr>
                                      <p:tavLst>
                                        <p:tav tm="0">
                                          <p:val>
                                            <p:fltVal val="0"/>
                                          </p:val>
                                        </p:tav>
                                        <p:tav tm="100000">
                                          <p:val>
                                            <p:strVal val="#ppt_w"/>
                                          </p:val>
                                        </p:tav>
                                      </p:tavLst>
                                    </p:anim>
                                    <p:anim calcmode="lin" valueType="num">
                                      <p:cBhvr>
                                        <p:cTn id="16" dur="1000" fill="hold"/>
                                        <p:tgtEl>
                                          <p:spTgt spid="61"/>
                                        </p:tgtEl>
                                        <p:attrNameLst>
                                          <p:attrName>ppt_h</p:attrName>
                                        </p:attrNameLst>
                                      </p:cBhvr>
                                      <p:tavLst>
                                        <p:tav tm="0">
                                          <p:val>
                                            <p:fltVal val="0"/>
                                          </p:val>
                                        </p:tav>
                                        <p:tav tm="100000">
                                          <p:val>
                                            <p:strVal val="#ppt_h"/>
                                          </p:val>
                                        </p:tav>
                                      </p:tavLst>
                                    </p:anim>
                                    <p:anim calcmode="lin" valueType="num">
                                      <p:cBhvr>
                                        <p:cTn id="17" dur="1000" fill="hold"/>
                                        <p:tgtEl>
                                          <p:spTgt spid="61"/>
                                        </p:tgtEl>
                                        <p:attrNameLst>
                                          <p:attrName>style.rotation</p:attrName>
                                        </p:attrNameLst>
                                      </p:cBhvr>
                                      <p:tavLst>
                                        <p:tav tm="0">
                                          <p:val>
                                            <p:fltVal val="90"/>
                                          </p:val>
                                        </p:tav>
                                        <p:tav tm="100000">
                                          <p:val>
                                            <p:fltVal val="0"/>
                                          </p:val>
                                        </p:tav>
                                      </p:tavLst>
                                    </p:anim>
                                    <p:animEffect transition="in" filter="fade">
                                      <p:cBhvr>
                                        <p:cTn id="18" dur="1000"/>
                                        <p:tgtEl>
                                          <p:spTgt spid="6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fltVal val="0"/>
                                          </p:val>
                                        </p:tav>
                                        <p:tav tm="100000">
                                          <p:val>
                                            <p:strVal val="#ppt_w"/>
                                          </p:val>
                                        </p:tav>
                                      </p:tavLst>
                                    </p:anim>
                                    <p:anim calcmode="lin" valueType="num">
                                      <p:cBhvr>
                                        <p:cTn id="22" dur="1000" fill="hold"/>
                                        <p:tgtEl>
                                          <p:spTgt spid="26"/>
                                        </p:tgtEl>
                                        <p:attrNameLst>
                                          <p:attrName>ppt_h</p:attrName>
                                        </p:attrNameLst>
                                      </p:cBhvr>
                                      <p:tavLst>
                                        <p:tav tm="0">
                                          <p:val>
                                            <p:fltVal val="0"/>
                                          </p:val>
                                        </p:tav>
                                        <p:tav tm="100000">
                                          <p:val>
                                            <p:strVal val="#ppt_h"/>
                                          </p:val>
                                        </p:tav>
                                      </p:tavLst>
                                    </p:anim>
                                    <p:anim calcmode="lin" valueType="num">
                                      <p:cBhvr>
                                        <p:cTn id="23" dur="1000" fill="hold"/>
                                        <p:tgtEl>
                                          <p:spTgt spid="26"/>
                                        </p:tgtEl>
                                        <p:attrNameLst>
                                          <p:attrName>style.rotation</p:attrName>
                                        </p:attrNameLst>
                                      </p:cBhvr>
                                      <p:tavLst>
                                        <p:tav tm="0">
                                          <p:val>
                                            <p:fltVal val="90"/>
                                          </p:val>
                                        </p:tav>
                                        <p:tav tm="100000">
                                          <p:val>
                                            <p:fltVal val="0"/>
                                          </p:val>
                                        </p:tav>
                                      </p:tavLst>
                                    </p:anim>
                                    <p:animEffect transition="in" filter="fade">
                                      <p:cBhvr>
                                        <p:cTn id="24" dur="1000"/>
                                        <p:tgtEl>
                                          <p:spTgt spid="2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fltVal val="0"/>
                                          </p:val>
                                        </p:tav>
                                        <p:tav tm="100000">
                                          <p:val>
                                            <p:strVal val="#ppt_w"/>
                                          </p:val>
                                        </p:tav>
                                      </p:tavLst>
                                    </p:anim>
                                    <p:anim calcmode="lin" valueType="num">
                                      <p:cBhvr>
                                        <p:cTn id="34" dur="1000" fill="hold"/>
                                        <p:tgtEl>
                                          <p:spTgt spid="16"/>
                                        </p:tgtEl>
                                        <p:attrNameLst>
                                          <p:attrName>ppt_h</p:attrName>
                                        </p:attrNameLst>
                                      </p:cBhvr>
                                      <p:tavLst>
                                        <p:tav tm="0">
                                          <p:val>
                                            <p:fltVal val="0"/>
                                          </p:val>
                                        </p:tav>
                                        <p:tav tm="100000">
                                          <p:val>
                                            <p:strVal val="#ppt_h"/>
                                          </p:val>
                                        </p:tav>
                                      </p:tavLst>
                                    </p:anim>
                                    <p:anim calcmode="lin" valueType="num">
                                      <p:cBhvr>
                                        <p:cTn id="35" dur="1000" fill="hold"/>
                                        <p:tgtEl>
                                          <p:spTgt spid="16"/>
                                        </p:tgtEl>
                                        <p:attrNameLst>
                                          <p:attrName>style.rotation</p:attrName>
                                        </p:attrNameLst>
                                      </p:cBhvr>
                                      <p:tavLst>
                                        <p:tav tm="0">
                                          <p:val>
                                            <p:fltVal val="90"/>
                                          </p:val>
                                        </p:tav>
                                        <p:tav tm="100000">
                                          <p:val>
                                            <p:fltVal val="0"/>
                                          </p:val>
                                        </p:tav>
                                      </p:tavLst>
                                    </p:anim>
                                    <p:animEffect transition="in" filter="fade">
                                      <p:cBhvr>
                                        <p:cTn id="36" dur="1000"/>
                                        <p:tgtEl>
                                          <p:spTgt spid="16"/>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p:cTn id="39" dur="1000" fill="hold"/>
                                        <p:tgtEl>
                                          <p:spTgt spid="51"/>
                                        </p:tgtEl>
                                        <p:attrNameLst>
                                          <p:attrName>ppt_w</p:attrName>
                                        </p:attrNameLst>
                                      </p:cBhvr>
                                      <p:tavLst>
                                        <p:tav tm="0">
                                          <p:val>
                                            <p:fltVal val="0"/>
                                          </p:val>
                                        </p:tav>
                                        <p:tav tm="100000">
                                          <p:val>
                                            <p:strVal val="#ppt_w"/>
                                          </p:val>
                                        </p:tav>
                                      </p:tavLst>
                                    </p:anim>
                                    <p:anim calcmode="lin" valueType="num">
                                      <p:cBhvr>
                                        <p:cTn id="40" dur="1000" fill="hold"/>
                                        <p:tgtEl>
                                          <p:spTgt spid="51"/>
                                        </p:tgtEl>
                                        <p:attrNameLst>
                                          <p:attrName>ppt_h</p:attrName>
                                        </p:attrNameLst>
                                      </p:cBhvr>
                                      <p:tavLst>
                                        <p:tav tm="0">
                                          <p:val>
                                            <p:fltVal val="0"/>
                                          </p:val>
                                        </p:tav>
                                        <p:tav tm="100000">
                                          <p:val>
                                            <p:strVal val="#ppt_h"/>
                                          </p:val>
                                        </p:tav>
                                      </p:tavLst>
                                    </p:anim>
                                    <p:anim calcmode="lin" valueType="num">
                                      <p:cBhvr>
                                        <p:cTn id="41" dur="1000" fill="hold"/>
                                        <p:tgtEl>
                                          <p:spTgt spid="51"/>
                                        </p:tgtEl>
                                        <p:attrNameLst>
                                          <p:attrName>style.rotation</p:attrName>
                                        </p:attrNameLst>
                                      </p:cBhvr>
                                      <p:tavLst>
                                        <p:tav tm="0">
                                          <p:val>
                                            <p:fltVal val="90"/>
                                          </p:val>
                                        </p:tav>
                                        <p:tav tm="100000">
                                          <p:val>
                                            <p:fltVal val="0"/>
                                          </p:val>
                                        </p:tav>
                                      </p:tavLst>
                                    </p:anim>
                                    <p:animEffect transition="in" filter="fade">
                                      <p:cBhvr>
                                        <p:cTn id="42" dur="1000"/>
                                        <p:tgtEl>
                                          <p:spTgt spid="51"/>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 calcmode="lin" valueType="num">
                                      <p:cBhvr>
                                        <p:cTn id="45" dur="1000" fill="hold"/>
                                        <p:tgtEl>
                                          <p:spTgt spid="66"/>
                                        </p:tgtEl>
                                        <p:attrNameLst>
                                          <p:attrName>ppt_w</p:attrName>
                                        </p:attrNameLst>
                                      </p:cBhvr>
                                      <p:tavLst>
                                        <p:tav tm="0">
                                          <p:val>
                                            <p:fltVal val="0"/>
                                          </p:val>
                                        </p:tav>
                                        <p:tav tm="100000">
                                          <p:val>
                                            <p:strVal val="#ppt_w"/>
                                          </p:val>
                                        </p:tav>
                                      </p:tavLst>
                                    </p:anim>
                                    <p:anim calcmode="lin" valueType="num">
                                      <p:cBhvr>
                                        <p:cTn id="46" dur="1000" fill="hold"/>
                                        <p:tgtEl>
                                          <p:spTgt spid="66"/>
                                        </p:tgtEl>
                                        <p:attrNameLst>
                                          <p:attrName>ppt_h</p:attrName>
                                        </p:attrNameLst>
                                      </p:cBhvr>
                                      <p:tavLst>
                                        <p:tav tm="0">
                                          <p:val>
                                            <p:fltVal val="0"/>
                                          </p:val>
                                        </p:tav>
                                        <p:tav tm="100000">
                                          <p:val>
                                            <p:strVal val="#ppt_h"/>
                                          </p:val>
                                        </p:tav>
                                      </p:tavLst>
                                    </p:anim>
                                    <p:anim calcmode="lin" valueType="num">
                                      <p:cBhvr>
                                        <p:cTn id="47" dur="1000" fill="hold"/>
                                        <p:tgtEl>
                                          <p:spTgt spid="66"/>
                                        </p:tgtEl>
                                        <p:attrNameLst>
                                          <p:attrName>style.rotation</p:attrName>
                                        </p:attrNameLst>
                                      </p:cBhvr>
                                      <p:tavLst>
                                        <p:tav tm="0">
                                          <p:val>
                                            <p:fltVal val="90"/>
                                          </p:val>
                                        </p:tav>
                                        <p:tav tm="100000">
                                          <p:val>
                                            <p:fltVal val="0"/>
                                          </p:val>
                                        </p:tav>
                                      </p:tavLst>
                                    </p:anim>
                                    <p:animEffect transition="in" filter="fade">
                                      <p:cBhvr>
                                        <p:cTn id="48" dur="1000"/>
                                        <p:tgtEl>
                                          <p:spTgt spid="66"/>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1000" fill="hold"/>
                                        <p:tgtEl>
                                          <p:spTgt spid="69"/>
                                        </p:tgtEl>
                                        <p:attrNameLst>
                                          <p:attrName>ppt_w</p:attrName>
                                        </p:attrNameLst>
                                      </p:cBhvr>
                                      <p:tavLst>
                                        <p:tav tm="0">
                                          <p:val>
                                            <p:fltVal val="0"/>
                                          </p:val>
                                        </p:tav>
                                        <p:tav tm="100000">
                                          <p:val>
                                            <p:strVal val="#ppt_w"/>
                                          </p:val>
                                        </p:tav>
                                      </p:tavLst>
                                    </p:anim>
                                    <p:anim calcmode="lin" valueType="num">
                                      <p:cBhvr>
                                        <p:cTn id="52" dur="1000" fill="hold"/>
                                        <p:tgtEl>
                                          <p:spTgt spid="69"/>
                                        </p:tgtEl>
                                        <p:attrNameLst>
                                          <p:attrName>ppt_h</p:attrName>
                                        </p:attrNameLst>
                                      </p:cBhvr>
                                      <p:tavLst>
                                        <p:tav tm="0">
                                          <p:val>
                                            <p:fltVal val="0"/>
                                          </p:val>
                                        </p:tav>
                                        <p:tav tm="100000">
                                          <p:val>
                                            <p:strVal val="#ppt_h"/>
                                          </p:val>
                                        </p:tav>
                                      </p:tavLst>
                                    </p:anim>
                                    <p:anim calcmode="lin" valueType="num">
                                      <p:cBhvr>
                                        <p:cTn id="53" dur="1000" fill="hold"/>
                                        <p:tgtEl>
                                          <p:spTgt spid="69"/>
                                        </p:tgtEl>
                                        <p:attrNameLst>
                                          <p:attrName>style.rotation</p:attrName>
                                        </p:attrNameLst>
                                      </p:cBhvr>
                                      <p:tavLst>
                                        <p:tav tm="0">
                                          <p:val>
                                            <p:fltVal val="90"/>
                                          </p:val>
                                        </p:tav>
                                        <p:tav tm="100000">
                                          <p:val>
                                            <p:fltVal val="0"/>
                                          </p:val>
                                        </p:tav>
                                      </p:tavLst>
                                    </p:anim>
                                    <p:animEffect transition="in" filter="fade">
                                      <p:cBhvr>
                                        <p:cTn id="54" dur="1000"/>
                                        <p:tgtEl>
                                          <p:spTgt spid="6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1000" fill="hold"/>
                                        <p:tgtEl>
                                          <p:spTgt spid="35"/>
                                        </p:tgtEl>
                                        <p:attrNameLst>
                                          <p:attrName>ppt_w</p:attrName>
                                        </p:attrNameLst>
                                      </p:cBhvr>
                                      <p:tavLst>
                                        <p:tav tm="0">
                                          <p:val>
                                            <p:fltVal val="0"/>
                                          </p:val>
                                        </p:tav>
                                        <p:tav tm="100000">
                                          <p:val>
                                            <p:strVal val="#ppt_w"/>
                                          </p:val>
                                        </p:tav>
                                      </p:tavLst>
                                    </p:anim>
                                    <p:anim calcmode="lin" valueType="num">
                                      <p:cBhvr>
                                        <p:cTn id="58" dur="1000" fill="hold"/>
                                        <p:tgtEl>
                                          <p:spTgt spid="35"/>
                                        </p:tgtEl>
                                        <p:attrNameLst>
                                          <p:attrName>ppt_h</p:attrName>
                                        </p:attrNameLst>
                                      </p:cBhvr>
                                      <p:tavLst>
                                        <p:tav tm="0">
                                          <p:val>
                                            <p:fltVal val="0"/>
                                          </p:val>
                                        </p:tav>
                                        <p:tav tm="100000">
                                          <p:val>
                                            <p:strVal val="#ppt_h"/>
                                          </p:val>
                                        </p:tav>
                                      </p:tavLst>
                                    </p:anim>
                                    <p:anim calcmode="lin" valueType="num">
                                      <p:cBhvr>
                                        <p:cTn id="59" dur="1000" fill="hold"/>
                                        <p:tgtEl>
                                          <p:spTgt spid="35"/>
                                        </p:tgtEl>
                                        <p:attrNameLst>
                                          <p:attrName>style.rotation</p:attrName>
                                        </p:attrNameLst>
                                      </p:cBhvr>
                                      <p:tavLst>
                                        <p:tav tm="0">
                                          <p:val>
                                            <p:fltVal val="90"/>
                                          </p:val>
                                        </p:tav>
                                        <p:tav tm="100000">
                                          <p:val>
                                            <p:fltVal val="0"/>
                                          </p:val>
                                        </p:tav>
                                      </p:tavLst>
                                    </p:anim>
                                    <p:animEffect transition="in" filter="fade">
                                      <p:cBhvr>
                                        <p:cTn id="60" dur="1000"/>
                                        <p:tgtEl>
                                          <p:spTgt spid="3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fltVal val="0"/>
                                          </p:val>
                                        </p:tav>
                                        <p:tav tm="100000">
                                          <p:val>
                                            <p:strVal val="#ppt_w"/>
                                          </p:val>
                                        </p:tav>
                                      </p:tavLst>
                                    </p:anim>
                                    <p:anim calcmode="lin" valueType="num">
                                      <p:cBhvr>
                                        <p:cTn id="64" dur="1000" fill="hold"/>
                                        <p:tgtEl>
                                          <p:spTgt spid="8"/>
                                        </p:tgtEl>
                                        <p:attrNameLst>
                                          <p:attrName>ppt_h</p:attrName>
                                        </p:attrNameLst>
                                      </p:cBhvr>
                                      <p:tavLst>
                                        <p:tav tm="0">
                                          <p:val>
                                            <p:fltVal val="0"/>
                                          </p:val>
                                        </p:tav>
                                        <p:tav tm="100000">
                                          <p:val>
                                            <p:strVal val="#ppt_h"/>
                                          </p:val>
                                        </p:tav>
                                      </p:tavLst>
                                    </p:anim>
                                    <p:anim calcmode="lin" valueType="num">
                                      <p:cBhvr>
                                        <p:cTn id="65" dur="1000" fill="hold"/>
                                        <p:tgtEl>
                                          <p:spTgt spid="8"/>
                                        </p:tgtEl>
                                        <p:attrNameLst>
                                          <p:attrName>style.rotation</p:attrName>
                                        </p:attrNameLst>
                                      </p:cBhvr>
                                      <p:tavLst>
                                        <p:tav tm="0">
                                          <p:val>
                                            <p:fltVal val="90"/>
                                          </p:val>
                                        </p:tav>
                                        <p:tav tm="100000">
                                          <p:val>
                                            <p:fltVal val="0"/>
                                          </p:val>
                                        </p:tav>
                                      </p:tavLst>
                                    </p:anim>
                                    <p:animEffect transition="in" filter="fade">
                                      <p:cBhvr>
                                        <p:cTn id="66" dur="1000"/>
                                        <p:tgtEl>
                                          <p:spTgt spid="8"/>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p:cTn id="69" dur="1000" fill="hold"/>
                                        <p:tgtEl>
                                          <p:spTgt spid="39"/>
                                        </p:tgtEl>
                                        <p:attrNameLst>
                                          <p:attrName>ppt_w</p:attrName>
                                        </p:attrNameLst>
                                      </p:cBhvr>
                                      <p:tavLst>
                                        <p:tav tm="0">
                                          <p:val>
                                            <p:fltVal val="0"/>
                                          </p:val>
                                        </p:tav>
                                        <p:tav tm="100000">
                                          <p:val>
                                            <p:strVal val="#ppt_w"/>
                                          </p:val>
                                        </p:tav>
                                      </p:tavLst>
                                    </p:anim>
                                    <p:anim calcmode="lin" valueType="num">
                                      <p:cBhvr>
                                        <p:cTn id="70" dur="1000" fill="hold"/>
                                        <p:tgtEl>
                                          <p:spTgt spid="39"/>
                                        </p:tgtEl>
                                        <p:attrNameLst>
                                          <p:attrName>ppt_h</p:attrName>
                                        </p:attrNameLst>
                                      </p:cBhvr>
                                      <p:tavLst>
                                        <p:tav tm="0">
                                          <p:val>
                                            <p:fltVal val="0"/>
                                          </p:val>
                                        </p:tav>
                                        <p:tav tm="100000">
                                          <p:val>
                                            <p:strVal val="#ppt_h"/>
                                          </p:val>
                                        </p:tav>
                                      </p:tavLst>
                                    </p:anim>
                                    <p:anim calcmode="lin" valueType="num">
                                      <p:cBhvr>
                                        <p:cTn id="71" dur="1000" fill="hold"/>
                                        <p:tgtEl>
                                          <p:spTgt spid="39"/>
                                        </p:tgtEl>
                                        <p:attrNameLst>
                                          <p:attrName>style.rotation</p:attrName>
                                        </p:attrNameLst>
                                      </p:cBhvr>
                                      <p:tavLst>
                                        <p:tav tm="0">
                                          <p:val>
                                            <p:fltVal val="90"/>
                                          </p:val>
                                        </p:tav>
                                        <p:tav tm="100000">
                                          <p:val>
                                            <p:fltVal val="0"/>
                                          </p:val>
                                        </p:tav>
                                      </p:tavLst>
                                    </p:anim>
                                    <p:animEffect transition="in" filter="fade">
                                      <p:cBhvr>
                                        <p:cTn id="72" dur="1000"/>
                                        <p:tgtEl>
                                          <p:spTgt spid="39"/>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fltVal val="0"/>
                                          </p:val>
                                        </p:tav>
                                        <p:tav tm="100000">
                                          <p:val>
                                            <p:strVal val="#ppt_w"/>
                                          </p:val>
                                        </p:tav>
                                      </p:tavLst>
                                    </p:anim>
                                    <p:anim calcmode="lin" valueType="num">
                                      <p:cBhvr>
                                        <p:cTn id="76" dur="1000" fill="hold"/>
                                        <p:tgtEl>
                                          <p:spTgt spid="10"/>
                                        </p:tgtEl>
                                        <p:attrNameLst>
                                          <p:attrName>ppt_h</p:attrName>
                                        </p:attrNameLst>
                                      </p:cBhvr>
                                      <p:tavLst>
                                        <p:tav tm="0">
                                          <p:val>
                                            <p:fltVal val="0"/>
                                          </p:val>
                                        </p:tav>
                                        <p:tav tm="100000">
                                          <p:val>
                                            <p:strVal val="#ppt_h"/>
                                          </p:val>
                                        </p:tav>
                                      </p:tavLst>
                                    </p:anim>
                                    <p:anim calcmode="lin" valueType="num">
                                      <p:cBhvr>
                                        <p:cTn id="77" dur="1000" fill="hold"/>
                                        <p:tgtEl>
                                          <p:spTgt spid="10"/>
                                        </p:tgtEl>
                                        <p:attrNameLst>
                                          <p:attrName>style.rotation</p:attrName>
                                        </p:attrNameLst>
                                      </p:cBhvr>
                                      <p:tavLst>
                                        <p:tav tm="0">
                                          <p:val>
                                            <p:fltVal val="90"/>
                                          </p:val>
                                        </p:tav>
                                        <p:tav tm="100000">
                                          <p:val>
                                            <p:fltVal val="0"/>
                                          </p:val>
                                        </p:tav>
                                      </p:tavLst>
                                    </p:anim>
                                    <p:animEffect transition="in" filter="fade">
                                      <p:cBhvr>
                                        <p:cTn id="78" dur="1000"/>
                                        <p:tgtEl>
                                          <p:spTgt spid="10"/>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 calcmode="lin" valueType="num">
                                      <p:cBhvr>
                                        <p:cTn id="81" dur="1000" fill="hold"/>
                                        <p:tgtEl>
                                          <p:spTgt spid="58"/>
                                        </p:tgtEl>
                                        <p:attrNameLst>
                                          <p:attrName>ppt_w</p:attrName>
                                        </p:attrNameLst>
                                      </p:cBhvr>
                                      <p:tavLst>
                                        <p:tav tm="0">
                                          <p:val>
                                            <p:fltVal val="0"/>
                                          </p:val>
                                        </p:tav>
                                        <p:tav tm="100000">
                                          <p:val>
                                            <p:strVal val="#ppt_w"/>
                                          </p:val>
                                        </p:tav>
                                      </p:tavLst>
                                    </p:anim>
                                    <p:anim calcmode="lin" valueType="num">
                                      <p:cBhvr>
                                        <p:cTn id="82" dur="1000" fill="hold"/>
                                        <p:tgtEl>
                                          <p:spTgt spid="58"/>
                                        </p:tgtEl>
                                        <p:attrNameLst>
                                          <p:attrName>ppt_h</p:attrName>
                                        </p:attrNameLst>
                                      </p:cBhvr>
                                      <p:tavLst>
                                        <p:tav tm="0">
                                          <p:val>
                                            <p:fltVal val="0"/>
                                          </p:val>
                                        </p:tav>
                                        <p:tav tm="100000">
                                          <p:val>
                                            <p:strVal val="#ppt_h"/>
                                          </p:val>
                                        </p:tav>
                                      </p:tavLst>
                                    </p:anim>
                                    <p:anim calcmode="lin" valueType="num">
                                      <p:cBhvr>
                                        <p:cTn id="83" dur="1000" fill="hold"/>
                                        <p:tgtEl>
                                          <p:spTgt spid="58"/>
                                        </p:tgtEl>
                                        <p:attrNameLst>
                                          <p:attrName>style.rotation</p:attrName>
                                        </p:attrNameLst>
                                      </p:cBhvr>
                                      <p:tavLst>
                                        <p:tav tm="0">
                                          <p:val>
                                            <p:fltVal val="90"/>
                                          </p:val>
                                        </p:tav>
                                        <p:tav tm="100000">
                                          <p:val>
                                            <p:fltVal val="0"/>
                                          </p:val>
                                        </p:tav>
                                      </p:tavLst>
                                    </p:anim>
                                    <p:animEffect transition="in" filter="fade">
                                      <p:cBhvr>
                                        <p:cTn id="84" dur="1000"/>
                                        <p:tgtEl>
                                          <p:spTgt spid="58"/>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1000" fill="hold"/>
                                        <p:tgtEl>
                                          <p:spTgt spid="32"/>
                                        </p:tgtEl>
                                        <p:attrNameLst>
                                          <p:attrName>ppt_w</p:attrName>
                                        </p:attrNameLst>
                                      </p:cBhvr>
                                      <p:tavLst>
                                        <p:tav tm="0">
                                          <p:val>
                                            <p:fltVal val="0"/>
                                          </p:val>
                                        </p:tav>
                                        <p:tav tm="100000">
                                          <p:val>
                                            <p:strVal val="#ppt_w"/>
                                          </p:val>
                                        </p:tav>
                                      </p:tavLst>
                                    </p:anim>
                                    <p:anim calcmode="lin" valueType="num">
                                      <p:cBhvr>
                                        <p:cTn id="88" dur="1000" fill="hold"/>
                                        <p:tgtEl>
                                          <p:spTgt spid="32"/>
                                        </p:tgtEl>
                                        <p:attrNameLst>
                                          <p:attrName>ppt_h</p:attrName>
                                        </p:attrNameLst>
                                      </p:cBhvr>
                                      <p:tavLst>
                                        <p:tav tm="0">
                                          <p:val>
                                            <p:fltVal val="0"/>
                                          </p:val>
                                        </p:tav>
                                        <p:tav tm="100000">
                                          <p:val>
                                            <p:strVal val="#ppt_h"/>
                                          </p:val>
                                        </p:tav>
                                      </p:tavLst>
                                    </p:anim>
                                    <p:anim calcmode="lin" valueType="num">
                                      <p:cBhvr>
                                        <p:cTn id="89" dur="1000" fill="hold"/>
                                        <p:tgtEl>
                                          <p:spTgt spid="32"/>
                                        </p:tgtEl>
                                        <p:attrNameLst>
                                          <p:attrName>style.rotation</p:attrName>
                                        </p:attrNameLst>
                                      </p:cBhvr>
                                      <p:tavLst>
                                        <p:tav tm="0">
                                          <p:val>
                                            <p:fltVal val="90"/>
                                          </p:val>
                                        </p:tav>
                                        <p:tav tm="100000">
                                          <p:val>
                                            <p:fltVal val="0"/>
                                          </p:val>
                                        </p:tav>
                                      </p:tavLst>
                                    </p:anim>
                                    <p:animEffect transition="in" filter="fade">
                                      <p:cBhvr>
                                        <p:cTn id="90" dur="1000"/>
                                        <p:tgtEl>
                                          <p:spTgt spid="32"/>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p:cTn id="93" dur="1000" fill="hold"/>
                                        <p:tgtEl>
                                          <p:spTgt spid="55"/>
                                        </p:tgtEl>
                                        <p:attrNameLst>
                                          <p:attrName>ppt_w</p:attrName>
                                        </p:attrNameLst>
                                      </p:cBhvr>
                                      <p:tavLst>
                                        <p:tav tm="0">
                                          <p:val>
                                            <p:fltVal val="0"/>
                                          </p:val>
                                        </p:tav>
                                        <p:tav tm="100000">
                                          <p:val>
                                            <p:strVal val="#ppt_w"/>
                                          </p:val>
                                        </p:tav>
                                      </p:tavLst>
                                    </p:anim>
                                    <p:anim calcmode="lin" valueType="num">
                                      <p:cBhvr>
                                        <p:cTn id="94" dur="1000" fill="hold"/>
                                        <p:tgtEl>
                                          <p:spTgt spid="55"/>
                                        </p:tgtEl>
                                        <p:attrNameLst>
                                          <p:attrName>ppt_h</p:attrName>
                                        </p:attrNameLst>
                                      </p:cBhvr>
                                      <p:tavLst>
                                        <p:tav tm="0">
                                          <p:val>
                                            <p:fltVal val="0"/>
                                          </p:val>
                                        </p:tav>
                                        <p:tav tm="100000">
                                          <p:val>
                                            <p:strVal val="#ppt_h"/>
                                          </p:val>
                                        </p:tav>
                                      </p:tavLst>
                                    </p:anim>
                                    <p:anim calcmode="lin" valueType="num">
                                      <p:cBhvr>
                                        <p:cTn id="95" dur="1000" fill="hold"/>
                                        <p:tgtEl>
                                          <p:spTgt spid="55"/>
                                        </p:tgtEl>
                                        <p:attrNameLst>
                                          <p:attrName>style.rotation</p:attrName>
                                        </p:attrNameLst>
                                      </p:cBhvr>
                                      <p:tavLst>
                                        <p:tav tm="0">
                                          <p:val>
                                            <p:fltVal val="90"/>
                                          </p:val>
                                        </p:tav>
                                        <p:tav tm="100000">
                                          <p:val>
                                            <p:fltVal val="0"/>
                                          </p:val>
                                        </p:tav>
                                      </p:tavLst>
                                    </p:anim>
                                    <p:animEffect transition="in" filter="fade">
                                      <p:cBhvr>
                                        <p:cTn id="96" dur="1000"/>
                                        <p:tgtEl>
                                          <p:spTgt spid="55"/>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p:cTn id="99" dur="1000" fill="hold"/>
                                        <p:tgtEl>
                                          <p:spTgt spid="42"/>
                                        </p:tgtEl>
                                        <p:attrNameLst>
                                          <p:attrName>ppt_w</p:attrName>
                                        </p:attrNameLst>
                                      </p:cBhvr>
                                      <p:tavLst>
                                        <p:tav tm="0">
                                          <p:val>
                                            <p:fltVal val="0"/>
                                          </p:val>
                                        </p:tav>
                                        <p:tav tm="100000">
                                          <p:val>
                                            <p:strVal val="#ppt_w"/>
                                          </p:val>
                                        </p:tav>
                                      </p:tavLst>
                                    </p:anim>
                                    <p:anim calcmode="lin" valueType="num">
                                      <p:cBhvr>
                                        <p:cTn id="100" dur="1000" fill="hold"/>
                                        <p:tgtEl>
                                          <p:spTgt spid="42"/>
                                        </p:tgtEl>
                                        <p:attrNameLst>
                                          <p:attrName>ppt_h</p:attrName>
                                        </p:attrNameLst>
                                      </p:cBhvr>
                                      <p:tavLst>
                                        <p:tav tm="0">
                                          <p:val>
                                            <p:fltVal val="0"/>
                                          </p:val>
                                        </p:tav>
                                        <p:tav tm="100000">
                                          <p:val>
                                            <p:strVal val="#ppt_h"/>
                                          </p:val>
                                        </p:tav>
                                      </p:tavLst>
                                    </p:anim>
                                    <p:anim calcmode="lin" valueType="num">
                                      <p:cBhvr>
                                        <p:cTn id="101" dur="1000" fill="hold"/>
                                        <p:tgtEl>
                                          <p:spTgt spid="42"/>
                                        </p:tgtEl>
                                        <p:attrNameLst>
                                          <p:attrName>style.rotation</p:attrName>
                                        </p:attrNameLst>
                                      </p:cBhvr>
                                      <p:tavLst>
                                        <p:tav tm="0">
                                          <p:val>
                                            <p:fltVal val="90"/>
                                          </p:val>
                                        </p:tav>
                                        <p:tav tm="100000">
                                          <p:val>
                                            <p:fltVal val="0"/>
                                          </p:val>
                                        </p:tav>
                                      </p:tavLst>
                                    </p:anim>
                                    <p:animEffect transition="in" filter="fade">
                                      <p:cBhvr>
                                        <p:cTn id="102" dur="1000"/>
                                        <p:tgtEl>
                                          <p:spTgt spid="42"/>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1000" fill="hold"/>
                                        <p:tgtEl>
                                          <p:spTgt spid="45"/>
                                        </p:tgtEl>
                                        <p:attrNameLst>
                                          <p:attrName>ppt_w</p:attrName>
                                        </p:attrNameLst>
                                      </p:cBhvr>
                                      <p:tavLst>
                                        <p:tav tm="0">
                                          <p:val>
                                            <p:fltVal val="0"/>
                                          </p:val>
                                        </p:tav>
                                        <p:tav tm="100000">
                                          <p:val>
                                            <p:strVal val="#ppt_w"/>
                                          </p:val>
                                        </p:tav>
                                      </p:tavLst>
                                    </p:anim>
                                    <p:anim calcmode="lin" valueType="num">
                                      <p:cBhvr>
                                        <p:cTn id="106" dur="1000" fill="hold"/>
                                        <p:tgtEl>
                                          <p:spTgt spid="45"/>
                                        </p:tgtEl>
                                        <p:attrNameLst>
                                          <p:attrName>ppt_h</p:attrName>
                                        </p:attrNameLst>
                                      </p:cBhvr>
                                      <p:tavLst>
                                        <p:tav tm="0">
                                          <p:val>
                                            <p:fltVal val="0"/>
                                          </p:val>
                                        </p:tav>
                                        <p:tav tm="100000">
                                          <p:val>
                                            <p:strVal val="#ppt_h"/>
                                          </p:val>
                                        </p:tav>
                                      </p:tavLst>
                                    </p:anim>
                                    <p:anim calcmode="lin" valueType="num">
                                      <p:cBhvr>
                                        <p:cTn id="107" dur="1000" fill="hold"/>
                                        <p:tgtEl>
                                          <p:spTgt spid="45"/>
                                        </p:tgtEl>
                                        <p:attrNameLst>
                                          <p:attrName>style.rotation</p:attrName>
                                        </p:attrNameLst>
                                      </p:cBhvr>
                                      <p:tavLst>
                                        <p:tav tm="0">
                                          <p:val>
                                            <p:fltVal val="90"/>
                                          </p:val>
                                        </p:tav>
                                        <p:tav tm="100000">
                                          <p:val>
                                            <p:fltVal val="0"/>
                                          </p:val>
                                        </p:tav>
                                      </p:tavLst>
                                    </p:anim>
                                    <p:animEffect transition="in" filter="fade">
                                      <p:cBhvr>
                                        <p:cTn id="108" dur="1000"/>
                                        <p:tgtEl>
                                          <p:spTgt spid="45"/>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p:cTn id="111" dur="1000" fill="hold"/>
                                        <p:tgtEl>
                                          <p:spTgt spid="5"/>
                                        </p:tgtEl>
                                        <p:attrNameLst>
                                          <p:attrName>ppt_w</p:attrName>
                                        </p:attrNameLst>
                                      </p:cBhvr>
                                      <p:tavLst>
                                        <p:tav tm="0">
                                          <p:val>
                                            <p:fltVal val="0"/>
                                          </p:val>
                                        </p:tav>
                                        <p:tav tm="100000">
                                          <p:val>
                                            <p:strVal val="#ppt_w"/>
                                          </p:val>
                                        </p:tav>
                                      </p:tavLst>
                                    </p:anim>
                                    <p:anim calcmode="lin" valueType="num">
                                      <p:cBhvr>
                                        <p:cTn id="112" dur="1000" fill="hold"/>
                                        <p:tgtEl>
                                          <p:spTgt spid="5"/>
                                        </p:tgtEl>
                                        <p:attrNameLst>
                                          <p:attrName>ppt_h</p:attrName>
                                        </p:attrNameLst>
                                      </p:cBhvr>
                                      <p:tavLst>
                                        <p:tav tm="0">
                                          <p:val>
                                            <p:fltVal val="0"/>
                                          </p:val>
                                        </p:tav>
                                        <p:tav tm="100000">
                                          <p:val>
                                            <p:strVal val="#ppt_h"/>
                                          </p:val>
                                        </p:tav>
                                      </p:tavLst>
                                    </p:anim>
                                    <p:anim calcmode="lin" valueType="num">
                                      <p:cBhvr>
                                        <p:cTn id="113" dur="1000" fill="hold"/>
                                        <p:tgtEl>
                                          <p:spTgt spid="5"/>
                                        </p:tgtEl>
                                        <p:attrNameLst>
                                          <p:attrName>style.rotation</p:attrName>
                                        </p:attrNameLst>
                                      </p:cBhvr>
                                      <p:tavLst>
                                        <p:tav tm="0">
                                          <p:val>
                                            <p:fltVal val="90"/>
                                          </p:val>
                                        </p:tav>
                                        <p:tav tm="100000">
                                          <p:val>
                                            <p:fltVal val="0"/>
                                          </p:val>
                                        </p:tav>
                                      </p:tavLst>
                                    </p:anim>
                                    <p:animEffect transition="in" filter="fade">
                                      <p:cBhvr>
                                        <p:cTn id="114" dur="1000"/>
                                        <p:tgtEl>
                                          <p:spTgt spid="5"/>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1000" fill="hold"/>
                                        <p:tgtEl>
                                          <p:spTgt spid="52"/>
                                        </p:tgtEl>
                                        <p:attrNameLst>
                                          <p:attrName>ppt_w</p:attrName>
                                        </p:attrNameLst>
                                      </p:cBhvr>
                                      <p:tavLst>
                                        <p:tav tm="0">
                                          <p:val>
                                            <p:fltVal val="0"/>
                                          </p:val>
                                        </p:tav>
                                        <p:tav tm="100000">
                                          <p:val>
                                            <p:strVal val="#ppt_w"/>
                                          </p:val>
                                        </p:tav>
                                      </p:tavLst>
                                    </p:anim>
                                    <p:anim calcmode="lin" valueType="num">
                                      <p:cBhvr>
                                        <p:cTn id="118" dur="1000" fill="hold"/>
                                        <p:tgtEl>
                                          <p:spTgt spid="52"/>
                                        </p:tgtEl>
                                        <p:attrNameLst>
                                          <p:attrName>ppt_h</p:attrName>
                                        </p:attrNameLst>
                                      </p:cBhvr>
                                      <p:tavLst>
                                        <p:tav tm="0">
                                          <p:val>
                                            <p:fltVal val="0"/>
                                          </p:val>
                                        </p:tav>
                                        <p:tav tm="100000">
                                          <p:val>
                                            <p:strVal val="#ppt_h"/>
                                          </p:val>
                                        </p:tav>
                                      </p:tavLst>
                                    </p:anim>
                                    <p:anim calcmode="lin" valueType="num">
                                      <p:cBhvr>
                                        <p:cTn id="119" dur="1000" fill="hold"/>
                                        <p:tgtEl>
                                          <p:spTgt spid="52"/>
                                        </p:tgtEl>
                                        <p:attrNameLst>
                                          <p:attrName>style.rotation</p:attrName>
                                        </p:attrNameLst>
                                      </p:cBhvr>
                                      <p:tavLst>
                                        <p:tav tm="0">
                                          <p:val>
                                            <p:fltVal val="90"/>
                                          </p:val>
                                        </p:tav>
                                        <p:tav tm="100000">
                                          <p:val>
                                            <p:fltVal val="0"/>
                                          </p:val>
                                        </p:tav>
                                      </p:tavLst>
                                    </p:anim>
                                    <p:animEffect transition="in" filter="fade">
                                      <p:cBhvr>
                                        <p:cTn id="120" dur="1000"/>
                                        <p:tgtEl>
                                          <p:spTgt spid="52"/>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3"/>
                                        </p:tgtEl>
                                        <p:attrNameLst>
                                          <p:attrName>style.visibility</p:attrName>
                                        </p:attrNameLst>
                                      </p:cBhvr>
                                      <p:to>
                                        <p:strVal val="visible"/>
                                      </p:to>
                                    </p:set>
                                    <p:anim calcmode="lin" valueType="num">
                                      <p:cBhvr>
                                        <p:cTn id="123" dur="1000" fill="hold"/>
                                        <p:tgtEl>
                                          <p:spTgt spid="63"/>
                                        </p:tgtEl>
                                        <p:attrNameLst>
                                          <p:attrName>ppt_w</p:attrName>
                                        </p:attrNameLst>
                                      </p:cBhvr>
                                      <p:tavLst>
                                        <p:tav tm="0">
                                          <p:val>
                                            <p:fltVal val="0"/>
                                          </p:val>
                                        </p:tav>
                                        <p:tav tm="100000">
                                          <p:val>
                                            <p:strVal val="#ppt_w"/>
                                          </p:val>
                                        </p:tav>
                                      </p:tavLst>
                                    </p:anim>
                                    <p:anim calcmode="lin" valueType="num">
                                      <p:cBhvr>
                                        <p:cTn id="124" dur="1000" fill="hold"/>
                                        <p:tgtEl>
                                          <p:spTgt spid="63"/>
                                        </p:tgtEl>
                                        <p:attrNameLst>
                                          <p:attrName>ppt_h</p:attrName>
                                        </p:attrNameLst>
                                      </p:cBhvr>
                                      <p:tavLst>
                                        <p:tav tm="0">
                                          <p:val>
                                            <p:fltVal val="0"/>
                                          </p:val>
                                        </p:tav>
                                        <p:tav tm="100000">
                                          <p:val>
                                            <p:strVal val="#ppt_h"/>
                                          </p:val>
                                        </p:tav>
                                      </p:tavLst>
                                    </p:anim>
                                    <p:anim calcmode="lin" valueType="num">
                                      <p:cBhvr>
                                        <p:cTn id="125" dur="1000" fill="hold"/>
                                        <p:tgtEl>
                                          <p:spTgt spid="63"/>
                                        </p:tgtEl>
                                        <p:attrNameLst>
                                          <p:attrName>style.rotation</p:attrName>
                                        </p:attrNameLst>
                                      </p:cBhvr>
                                      <p:tavLst>
                                        <p:tav tm="0">
                                          <p:val>
                                            <p:fltVal val="90"/>
                                          </p:val>
                                        </p:tav>
                                        <p:tav tm="100000">
                                          <p:val>
                                            <p:fltVal val="0"/>
                                          </p:val>
                                        </p:tav>
                                      </p:tavLst>
                                    </p:anim>
                                    <p:animEffect transition="in" filter="fade">
                                      <p:cBhvr>
                                        <p:cTn id="126" dur="1000"/>
                                        <p:tgtEl>
                                          <p:spTgt spid="63"/>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22"/>
                                        </p:tgtEl>
                                        <p:attrNameLst>
                                          <p:attrName>style.visibility</p:attrName>
                                        </p:attrNameLst>
                                      </p:cBhvr>
                                      <p:to>
                                        <p:strVal val="visible"/>
                                      </p:to>
                                    </p:set>
                                    <p:anim calcmode="lin" valueType="num">
                                      <p:cBhvr>
                                        <p:cTn id="129" dur="1000" fill="hold"/>
                                        <p:tgtEl>
                                          <p:spTgt spid="22"/>
                                        </p:tgtEl>
                                        <p:attrNameLst>
                                          <p:attrName>ppt_w</p:attrName>
                                        </p:attrNameLst>
                                      </p:cBhvr>
                                      <p:tavLst>
                                        <p:tav tm="0">
                                          <p:val>
                                            <p:fltVal val="0"/>
                                          </p:val>
                                        </p:tav>
                                        <p:tav tm="100000">
                                          <p:val>
                                            <p:strVal val="#ppt_w"/>
                                          </p:val>
                                        </p:tav>
                                      </p:tavLst>
                                    </p:anim>
                                    <p:anim calcmode="lin" valueType="num">
                                      <p:cBhvr>
                                        <p:cTn id="130" dur="1000" fill="hold"/>
                                        <p:tgtEl>
                                          <p:spTgt spid="22"/>
                                        </p:tgtEl>
                                        <p:attrNameLst>
                                          <p:attrName>ppt_h</p:attrName>
                                        </p:attrNameLst>
                                      </p:cBhvr>
                                      <p:tavLst>
                                        <p:tav tm="0">
                                          <p:val>
                                            <p:fltVal val="0"/>
                                          </p:val>
                                        </p:tav>
                                        <p:tav tm="100000">
                                          <p:val>
                                            <p:strVal val="#ppt_h"/>
                                          </p:val>
                                        </p:tav>
                                      </p:tavLst>
                                    </p:anim>
                                    <p:anim calcmode="lin" valueType="num">
                                      <p:cBhvr>
                                        <p:cTn id="131" dur="1000" fill="hold"/>
                                        <p:tgtEl>
                                          <p:spTgt spid="22"/>
                                        </p:tgtEl>
                                        <p:attrNameLst>
                                          <p:attrName>style.rotation</p:attrName>
                                        </p:attrNameLst>
                                      </p:cBhvr>
                                      <p:tavLst>
                                        <p:tav tm="0">
                                          <p:val>
                                            <p:fltVal val="90"/>
                                          </p:val>
                                        </p:tav>
                                        <p:tav tm="100000">
                                          <p:val>
                                            <p:fltVal val="0"/>
                                          </p:val>
                                        </p:tav>
                                      </p:tavLst>
                                    </p:anim>
                                    <p:animEffect transition="in" filter="fade">
                                      <p:cBhvr>
                                        <p:cTn id="132" dur="1000"/>
                                        <p:tgtEl>
                                          <p:spTgt spid="22"/>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24"/>
                                        </p:tgtEl>
                                        <p:attrNameLst>
                                          <p:attrName>style.visibility</p:attrName>
                                        </p:attrNameLst>
                                      </p:cBhvr>
                                      <p:to>
                                        <p:strVal val="visible"/>
                                      </p:to>
                                    </p:set>
                                    <p:anim calcmode="lin" valueType="num">
                                      <p:cBhvr>
                                        <p:cTn id="135" dur="1000" fill="hold"/>
                                        <p:tgtEl>
                                          <p:spTgt spid="24"/>
                                        </p:tgtEl>
                                        <p:attrNameLst>
                                          <p:attrName>ppt_w</p:attrName>
                                        </p:attrNameLst>
                                      </p:cBhvr>
                                      <p:tavLst>
                                        <p:tav tm="0">
                                          <p:val>
                                            <p:fltVal val="0"/>
                                          </p:val>
                                        </p:tav>
                                        <p:tav tm="100000">
                                          <p:val>
                                            <p:strVal val="#ppt_w"/>
                                          </p:val>
                                        </p:tav>
                                      </p:tavLst>
                                    </p:anim>
                                    <p:anim calcmode="lin" valueType="num">
                                      <p:cBhvr>
                                        <p:cTn id="136" dur="1000" fill="hold"/>
                                        <p:tgtEl>
                                          <p:spTgt spid="24"/>
                                        </p:tgtEl>
                                        <p:attrNameLst>
                                          <p:attrName>ppt_h</p:attrName>
                                        </p:attrNameLst>
                                      </p:cBhvr>
                                      <p:tavLst>
                                        <p:tav tm="0">
                                          <p:val>
                                            <p:fltVal val="0"/>
                                          </p:val>
                                        </p:tav>
                                        <p:tav tm="100000">
                                          <p:val>
                                            <p:strVal val="#ppt_h"/>
                                          </p:val>
                                        </p:tav>
                                      </p:tavLst>
                                    </p:anim>
                                    <p:anim calcmode="lin" valueType="num">
                                      <p:cBhvr>
                                        <p:cTn id="137" dur="1000" fill="hold"/>
                                        <p:tgtEl>
                                          <p:spTgt spid="24"/>
                                        </p:tgtEl>
                                        <p:attrNameLst>
                                          <p:attrName>style.rotation</p:attrName>
                                        </p:attrNameLst>
                                      </p:cBhvr>
                                      <p:tavLst>
                                        <p:tav tm="0">
                                          <p:val>
                                            <p:fltVal val="90"/>
                                          </p:val>
                                        </p:tav>
                                        <p:tav tm="100000">
                                          <p:val>
                                            <p:fltVal val="0"/>
                                          </p:val>
                                        </p:tav>
                                      </p:tavLst>
                                    </p:anim>
                                    <p:animEffect transition="in" filter="fade">
                                      <p:cBhvr>
                                        <p:cTn id="138" dur="1000"/>
                                        <p:tgtEl>
                                          <p:spTgt spid="24"/>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0" presetClass="entr" presetSubtype="0" fill="hold" nodeType="clickEffect">
                                  <p:stCondLst>
                                    <p:cond delay="0"/>
                                  </p:stCondLst>
                                  <p:childTnLst>
                                    <p:set>
                                      <p:cBhvr>
                                        <p:cTn id="142" dur="1" fill="hold">
                                          <p:stCondLst>
                                            <p:cond delay="0"/>
                                          </p:stCondLst>
                                        </p:cTn>
                                        <p:tgtEl>
                                          <p:spTgt spid="2"/>
                                        </p:tgtEl>
                                        <p:attrNameLst>
                                          <p:attrName>style.visibility</p:attrName>
                                        </p:attrNameLst>
                                      </p:cBhvr>
                                      <p:to>
                                        <p:strVal val="visible"/>
                                      </p:to>
                                    </p:set>
                                    <p:animEffect transition="in" filter="fade">
                                      <p:cBhvr>
                                        <p:cTn id="1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P spid="14" grpId="0" animBg="1"/>
      <p:bldP spid="16" grpId="0" animBg="1"/>
      <p:bldP spid="22" grpId="0" animBg="1"/>
      <p:bldP spid="24" grpId="0" animBg="1"/>
      <p:bldP spid="26" grpId="0" animBg="1"/>
      <p:bldP spid="32" grpId="0" animBg="1"/>
      <p:bldP spid="35" grpId="0" animBg="1"/>
      <p:bldP spid="39" grpId="0" animBg="1"/>
      <p:bldP spid="42" grpId="0" animBg="1"/>
      <p:bldP spid="45" grpId="0" animBg="1"/>
      <p:bldP spid="51" grpId="0" animBg="1"/>
      <p:bldP spid="52" grpId="0" animBg="1"/>
      <p:bldP spid="55" grpId="0" animBg="1"/>
      <p:bldP spid="58" grpId="0" animBg="1"/>
      <p:bldP spid="61" grpId="0" animBg="1"/>
      <p:bldP spid="63" grpId="0" animBg="1"/>
      <p:bldP spid="66" grpId="0" animBg="1"/>
      <p:bldP spid="6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Game Brainstorming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7239000" cy="51720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124200" y="1905000"/>
            <a:ext cx="146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In Space</a:t>
            </a:r>
          </a:p>
        </p:txBody>
      </p:sp>
      <p:sp>
        <p:nvSpPr>
          <p:cNvPr id="7" name="TextBox 6"/>
          <p:cNvSpPr txBox="1">
            <a:spLocks noChangeArrowheads="1"/>
          </p:cNvSpPr>
          <p:nvPr/>
        </p:nvSpPr>
        <p:spPr bwMode="auto">
          <a:xfrm>
            <a:off x="2438400" y="3124200"/>
            <a:ext cx="289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Astronaut Squirrel</a:t>
            </a:r>
          </a:p>
        </p:txBody>
      </p:sp>
      <p:sp>
        <p:nvSpPr>
          <p:cNvPr id="8" name="TextBox 7"/>
          <p:cNvSpPr txBox="1">
            <a:spLocks noChangeArrowheads="1"/>
          </p:cNvSpPr>
          <p:nvPr/>
        </p:nvSpPr>
        <p:spPr bwMode="auto">
          <a:xfrm>
            <a:off x="2514600" y="4724400"/>
            <a:ext cx="103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Candy</a:t>
            </a:r>
          </a:p>
        </p:txBody>
      </p:sp>
      <p:sp>
        <p:nvSpPr>
          <p:cNvPr id="9" name="TextBox 8"/>
          <p:cNvSpPr txBox="1">
            <a:spLocks noChangeArrowheads="1"/>
          </p:cNvSpPr>
          <p:nvPr/>
        </p:nvSpPr>
        <p:spPr bwMode="auto">
          <a:xfrm>
            <a:off x="2590800" y="6324600"/>
            <a:ext cx="193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Alien Shark!</a:t>
            </a:r>
          </a:p>
        </p:txBody>
      </p:sp>
      <p:sp>
        <p:nvSpPr>
          <p:cNvPr id="56327"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38442FCA-EE61-4148-8875-AA5B96957EF7}" type="slidenum">
              <a:rPr lang="en-US" altLang="en-US" sz="1200">
                <a:solidFill>
                  <a:srgbClr val="D38E27"/>
                </a:solidFill>
                <a:latin typeface="Arial" charset="0"/>
              </a:rPr>
              <a:pPr>
                <a:spcBef>
                  <a:spcPct val="0"/>
                </a:spcBef>
                <a:buClrTx/>
                <a:buSzTx/>
                <a:buFontTx/>
                <a:buNone/>
              </a:pPr>
              <a:t>30</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Starting to Program…</a:t>
            </a:r>
          </a:p>
        </p:txBody>
      </p:sp>
      <p:sp>
        <p:nvSpPr>
          <p:cNvPr id="11" name="Content Placeholder 10"/>
          <p:cNvSpPr>
            <a:spLocks noGrp="1"/>
          </p:cNvSpPr>
          <p:nvPr>
            <p:ph idx="1"/>
          </p:nvPr>
        </p:nvSpPr>
        <p:spPr/>
        <p:txBody>
          <a:bodyPr/>
          <a:lstStyle/>
          <a:p>
            <a:r>
              <a:rPr lang="en-US" altLang="en-US">
                <a:ea typeface="ＭＳ Ｐゴシック" charset="-128"/>
                <a:cs typeface="Helvetica" charset="0"/>
              </a:rPr>
              <a:t>In </a:t>
            </a:r>
            <a:r>
              <a:rPr lang="en-US" altLang="en-US">
                <a:ea typeface="ＭＳ Ｐゴシック" charset="-128"/>
                <a:cs typeface="Helvetica" charset="0"/>
                <a:hlinkClick r:id="rId3"/>
              </a:rPr>
              <a:t>www.WeScheme.org</a:t>
            </a:r>
            <a:r>
              <a:rPr lang="en-US" altLang="en-US">
                <a:ea typeface="ＭＳ Ｐゴシック" charset="-128"/>
                <a:cs typeface="Helvetica" charset="0"/>
              </a:rPr>
              <a:t>…</a:t>
            </a:r>
          </a:p>
          <a:p>
            <a:r>
              <a:rPr lang="en-US" altLang="en-US">
                <a:ea typeface="ＭＳ Ｐゴシック" charset="-128"/>
                <a:cs typeface="Helvetica" charset="0"/>
              </a:rPr>
              <a:t>Start a New Program</a:t>
            </a:r>
          </a:p>
          <a:p>
            <a:r>
              <a:rPr lang="en-US" altLang="en-US">
                <a:ea typeface="ＭＳ Ｐゴシック" charset="-128"/>
                <a:cs typeface="Helvetica" charset="0"/>
              </a:rPr>
              <a:t>About the Editor…</a:t>
            </a:r>
          </a:p>
          <a:p>
            <a:r>
              <a:rPr lang="en-US" altLang="en-US">
                <a:ea typeface="ＭＳ Ｐゴシック" charset="-128"/>
                <a:cs typeface="Helvetica" charset="0"/>
              </a:rPr>
              <a:t>Let there be Numbers!</a:t>
            </a:r>
          </a:p>
        </p:txBody>
      </p:sp>
      <p:sp>
        <p:nvSpPr>
          <p:cNvPr id="57347"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325D7030-A847-4249-B5A5-D5A3CA17FFF8}" type="slidenum">
              <a:rPr lang="en-US" altLang="en-US" sz="1200">
                <a:solidFill>
                  <a:srgbClr val="D38E27"/>
                </a:solidFill>
                <a:latin typeface="Arial" charset="0"/>
              </a:rPr>
              <a:pPr>
                <a:spcBef>
                  <a:spcPct val="0"/>
                </a:spcBef>
                <a:buClrTx/>
                <a:buSzTx/>
                <a:buFontTx/>
                <a:buNone/>
              </a:pPr>
              <a:t>31</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30"/>
          <p:cNvGrpSpPr>
            <a:grpSpLocks/>
          </p:cNvGrpSpPr>
          <p:nvPr/>
        </p:nvGrpSpPr>
        <p:grpSpPr bwMode="auto">
          <a:xfrm>
            <a:off x="2819400" y="1371600"/>
            <a:ext cx="1755775" cy="1755775"/>
            <a:chOff x="3124200" y="3657600"/>
            <a:chExt cx="2133600" cy="2133600"/>
          </a:xfrm>
        </p:grpSpPr>
        <p:sp>
          <p:nvSpPr>
            <p:cNvPr id="58403" name="Oval 20"/>
            <p:cNvSpPr>
              <a:spLocks noChangeArrowheads="1"/>
            </p:cNvSpPr>
            <p:nvPr/>
          </p:nvSpPr>
          <p:spPr bwMode="auto">
            <a:xfrm>
              <a:off x="3124200" y="3657600"/>
              <a:ext cx="2133600" cy="2133600"/>
            </a:xfrm>
            <a:prstGeom prst="ellipse">
              <a:avLst/>
            </a:prstGeom>
            <a:solidFill>
              <a:srgbClr val="FFFFFF"/>
            </a:solidFill>
            <a:ln w="9525">
              <a:solidFill>
                <a:srgbClr val="000000"/>
              </a:solidFill>
              <a:round/>
              <a:headEnd/>
              <a:tailEnd/>
            </a:ln>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latin typeface="Arial" charset="0"/>
              </a:endParaRPr>
            </a:p>
          </p:txBody>
        </p:sp>
        <p:sp>
          <p:nvSpPr>
            <p:cNvPr id="58404" name="Text Box 21"/>
            <p:cNvSpPr txBox="1">
              <a:spLocks noChangeArrowheads="1"/>
            </p:cNvSpPr>
            <p:nvPr/>
          </p:nvSpPr>
          <p:spPr bwMode="auto">
            <a:xfrm>
              <a:off x="4038600" y="3657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a:t>
              </a:r>
            </a:p>
          </p:txBody>
        </p:sp>
        <p:sp>
          <p:nvSpPr>
            <p:cNvPr id="58405" name="Text Box 22"/>
            <p:cNvSpPr txBox="1">
              <a:spLocks noChangeArrowheads="1"/>
            </p:cNvSpPr>
            <p:nvPr/>
          </p:nvSpPr>
          <p:spPr bwMode="auto">
            <a:xfrm>
              <a:off x="34290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10</a:t>
              </a:r>
            </a:p>
          </p:txBody>
        </p:sp>
        <p:sp>
          <p:nvSpPr>
            <p:cNvPr id="58406" name="Text Box 23"/>
            <p:cNvSpPr txBox="1">
              <a:spLocks noChangeArrowheads="1"/>
            </p:cNvSpPr>
            <p:nvPr/>
          </p:nvSpPr>
          <p:spPr bwMode="auto">
            <a:xfrm>
              <a:off x="4560147"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rebuchet MS" charset="0"/>
                </a:rPr>
                <a:t>8</a:t>
              </a:r>
              <a:endParaRPr lang="en-US" altLang="en-US" sz="2400">
                <a:latin typeface="Times New Roman" charset="0"/>
              </a:endParaRPr>
            </a:p>
          </p:txBody>
        </p:sp>
        <p:cxnSp>
          <p:nvCxnSpPr>
            <p:cNvPr id="56" name="Straight Connector 55"/>
            <p:cNvCxnSpPr/>
            <p:nvPr/>
          </p:nvCxnSpPr>
          <p:spPr bwMode="auto">
            <a:xfrm>
              <a:off x="3201365" y="4267200"/>
              <a:ext cx="1981201" cy="1930"/>
            </a:xfrm>
            <a:prstGeom prst="line">
              <a:avLst/>
            </a:prstGeom>
            <a:ln w="9525" cmpd="sng">
              <a:solidFill>
                <a:srgbClr val="000000"/>
              </a:solidFill>
            </a:ln>
            <a:effectLst/>
          </p:spPr>
          <p:style>
            <a:lnRef idx="2">
              <a:schemeClr val="dk1"/>
            </a:lnRef>
            <a:fillRef idx="0">
              <a:schemeClr val="dk1"/>
            </a:fillRef>
            <a:effectRef idx="1">
              <a:schemeClr val="dk1"/>
            </a:effectRef>
            <a:fontRef idx="minor">
              <a:schemeClr val="tx1"/>
            </a:fontRef>
          </p:style>
        </p:cxnSp>
      </p:grpSp>
      <p:grpSp>
        <p:nvGrpSpPr>
          <p:cNvPr id="41" name="Group 30"/>
          <p:cNvGrpSpPr>
            <a:grpSpLocks/>
          </p:cNvGrpSpPr>
          <p:nvPr/>
        </p:nvGrpSpPr>
        <p:grpSpPr bwMode="auto">
          <a:xfrm>
            <a:off x="685800" y="3944938"/>
            <a:ext cx="2971800" cy="2836862"/>
            <a:chOff x="3124200" y="3657600"/>
            <a:chExt cx="2133600" cy="2133600"/>
          </a:xfrm>
        </p:grpSpPr>
        <p:sp>
          <p:nvSpPr>
            <p:cNvPr id="58398" name="Oval 20"/>
            <p:cNvSpPr>
              <a:spLocks noChangeArrowheads="1"/>
            </p:cNvSpPr>
            <p:nvPr/>
          </p:nvSpPr>
          <p:spPr bwMode="auto">
            <a:xfrm>
              <a:off x="3124200" y="3657600"/>
              <a:ext cx="2133600" cy="2133600"/>
            </a:xfrm>
            <a:prstGeom prst="ellipse">
              <a:avLst/>
            </a:prstGeom>
            <a:solidFill>
              <a:srgbClr val="FFFFFF"/>
            </a:solidFill>
            <a:ln w="9525">
              <a:solidFill>
                <a:srgbClr val="000000"/>
              </a:solidFill>
              <a:round/>
              <a:headEnd/>
              <a:tailEnd/>
            </a:ln>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latin typeface="Arial" charset="0"/>
              </a:endParaRPr>
            </a:p>
          </p:txBody>
        </p:sp>
        <p:sp>
          <p:nvSpPr>
            <p:cNvPr id="58399" name="Text Box 21"/>
            <p:cNvSpPr txBox="1">
              <a:spLocks noChangeArrowheads="1"/>
            </p:cNvSpPr>
            <p:nvPr/>
          </p:nvSpPr>
          <p:spPr bwMode="auto">
            <a:xfrm>
              <a:off x="3903921" y="3813907"/>
              <a:ext cx="609600" cy="39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2400">
                  <a:latin typeface="Times New Roman" charset="0"/>
                </a:rPr>
                <a:t>/</a:t>
              </a:r>
            </a:p>
          </p:txBody>
        </p:sp>
        <p:sp>
          <p:nvSpPr>
            <p:cNvPr id="58400" name="Text Box 22"/>
            <p:cNvSpPr txBox="1">
              <a:spLocks noChangeArrowheads="1"/>
            </p:cNvSpPr>
            <p:nvPr/>
          </p:nvSpPr>
          <p:spPr bwMode="auto">
            <a:xfrm>
              <a:off x="3429000" y="463452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6</a:t>
              </a:r>
            </a:p>
          </p:txBody>
        </p:sp>
        <p:sp>
          <p:nvSpPr>
            <p:cNvPr id="58401" name="Text Box 23"/>
            <p:cNvSpPr txBox="1">
              <a:spLocks noChangeArrowheads="1"/>
            </p:cNvSpPr>
            <p:nvPr/>
          </p:nvSpPr>
          <p:spPr bwMode="auto">
            <a:xfrm>
              <a:off x="4560147" y="463452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rebuchet MS" charset="0"/>
                </a:rPr>
                <a:t>2</a:t>
              </a:r>
              <a:endParaRPr lang="en-US" altLang="en-US" sz="2400">
                <a:latin typeface="Times New Roman" charset="0"/>
              </a:endParaRPr>
            </a:p>
          </p:txBody>
        </p:sp>
        <p:cxnSp>
          <p:nvCxnSpPr>
            <p:cNvPr id="46" name="Straight Connector 45"/>
            <p:cNvCxnSpPr/>
            <p:nvPr/>
          </p:nvCxnSpPr>
          <p:spPr bwMode="auto">
            <a:xfrm>
              <a:off x="3200563" y="4267711"/>
              <a:ext cx="1980874" cy="1194"/>
            </a:xfrm>
            <a:prstGeom prst="line">
              <a:avLst/>
            </a:prstGeom>
            <a:ln w="9525" cmpd="sng">
              <a:solidFill>
                <a:srgbClr val="000000"/>
              </a:solidFill>
            </a:ln>
            <a:effectLst/>
          </p:spPr>
          <p:style>
            <a:lnRef idx="2">
              <a:schemeClr val="dk1"/>
            </a:lnRef>
            <a:fillRef idx="0">
              <a:schemeClr val="dk1"/>
            </a:fillRef>
            <a:effectRef idx="1">
              <a:schemeClr val="dk1"/>
            </a:effectRef>
            <a:fontRef idx="minor">
              <a:schemeClr val="tx1"/>
            </a:fontRef>
          </p:style>
        </p:cxnSp>
      </p:grpSp>
      <p:sp>
        <p:nvSpPr>
          <p:cNvPr id="2" name="Title 1"/>
          <p:cNvSpPr>
            <a:spLocks noGrp="1"/>
          </p:cNvSpPr>
          <p:nvPr>
            <p:ph type="title"/>
          </p:nvPr>
        </p:nvSpPr>
        <p:spPr/>
        <p:txBody>
          <a:bodyPr/>
          <a:lstStyle/>
          <a:p>
            <a:pPr>
              <a:defRPr/>
            </a:pPr>
            <a:r>
              <a:rPr lang="en-US" dirty="0"/>
              <a:t>Circles of Evaluation</a:t>
            </a:r>
          </a:p>
        </p:txBody>
      </p:sp>
      <p:sp>
        <p:nvSpPr>
          <p:cNvPr id="58372" name="Content Placeholder 3"/>
          <p:cNvSpPr>
            <a:spLocks noGrp="1"/>
          </p:cNvSpPr>
          <p:nvPr>
            <p:ph idx="1"/>
          </p:nvPr>
        </p:nvSpPr>
        <p:spPr/>
        <p:txBody>
          <a:bodyPr/>
          <a:lstStyle/>
          <a:p>
            <a:endParaRPr lang="en-US" altLang="en-US" dirty="0">
              <a:latin typeface="Helvetica" charset="0"/>
              <a:ea typeface="ＭＳ Ｐゴシック" charset="-128"/>
              <a:cs typeface="Helvetica" charset="0"/>
            </a:endParaRPr>
          </a:p>
        </p:txBody>
      </p:sp>
      <p:grpSp>
        <p:nvGrpSpPr>
          <p:cNvPr id="27" name="Group 30"/>
          <p:cNvGrpSpPr>
            <a:grpSpLocks/>
          </p:cNvGrpSpPr>
          <p:nvPr/>
        </p:nvGrpSpPr>
        <p:grpSpPr bwMode="auto">
          <a:xfrm>
            <a:off x="2819400" y="1371600"/>
            <a:ext cx="1755775" cy="1755775"/>
            <a:chOff x="3124200" y="3657600"/>
            <a:chExt cx="2133600" cy="2133600"/>
          </a:xfrm>
        </p:grpSpPr>
        <p:sp>
          <p:nvSpPr>
            <p:cNvPr id="58393" name="Oval 20"/>
            <p:cNvSpPr>
              <a:spLocks noChangeArrowheads="1"/>
            </p:cNvSpPr>
            <p:nvPr/>
          </p:nvSpPr>
          <p:spPr bwMode="auto">
            <a:xfrm>
              <a:off x="3124200" y="3657600"/>
              <a:ext cx="2133600" cy="2133600"/>
            </a:xfrm>
            <a:prstGeom prst="ellipse">
              <a:avLst/>
            </a:prstGeom>
            <a:solidFill>
              <a:srgbClr val="FFFFFF"/>
            </a:solidFill>
            <a:ln w="9525">
              <a:solidFill>
                <a:srgbClr val="000000"/>
              </a:solidFill>
              <a:round/>
              <a:headEnd/>
              <a:tailEnd/>
            </a:ln>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latin typeface="Arial" charset="0"/>
              </a:endParaRPr>
            </a:p>
          </p:txBody>
        </p:sp>
        <p:sp>
          <p:nvSpPr>
            <p:cNvPr id="58394" name="Text Box 21"/>
            <p:cNvSpPr txBox="1">
              <a:spLocks noChangeArrowheads="1"/>
            </p:cNvSpPr>
            <p:nvPr/>
          </p:nvSpPr>
          <p:spPr bwMode="auto">
            <a:xfrm>
              <a:off x="4038600" y="3657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a:t>
              </a:r>
            </a:p>
          </p:txBody>
        </p:sp>
        <p:sp>
          <p:nvSpPr>
            <p:cNvPr id="58395" name="Text Box 22"/>
            <p:cNvSpPr txBox="1">
              <a:spLocks noChangeArrowheads="1"/>
            </p:cNvSpPr>
            <p:nvPr/>
          </p:nvSpPr>
          <p:spPr bwMode="auto">
            <a:xfrm>
              <a:off x="34290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10</a:t>
              </a:r>
            </a:p>
          </p:txBody>
        </p:sp>
        <p:sp>
          <p:nvSpPr>
            <p:cNvPr id="58396" name="Text Box 23"/>
            <p:cNvSpPr txBox="1">
              <a:spLocks noChangeArrowheads="1"/>
            </p:cNvSpPr>
            <p:nvPr/>
          </p:nvSpPr>
          <p:spPr bwMode="auto">
            <a:xfrm>
              <a:off x="4560147"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rebuchet MS" charset="0"/>
                </a:rPr>
                <a:t>8</a:t>
              </a:r>
              <a:endParaRPr lang="en-US" altLang="en-US" sz="2400">
                <a:latin typeface="Times New Roman" charset="0"/>
              </a:endParaRPr>
            </a:p>
          </p:txBody>
        </p:sp>
        <p:cxnSp>
          <p:nvCxnSpPr>
            <p:cNvPr id="32" name="Straight Connector 31"/>
            <p:cNvCxnSpPr/>
            <p:nvPr/>
          </p:nvCxnSpPr>
          <p:spPr bwMode="auto">
            <a:xfrm>
              <a:off x="3201365" y="4267200"/>
              <a:ext cx="1981201" cy="1930"/>
            </a:xfrm>
            <a:prstGeom prst="line">
              <a:avLst/>
            </a:prstGeom>
            <a:ln w="9525" cmpd="sng">
              <a:solidFill>
                <a:srgbClr val="000000"/>
              </a:solidFill>
            </a:ln>
            <a:effectLst/>
          </p:spPr>
          <p:style>
            <a:lnRef idx="2">
              <a:schemeClr val="dk1"/>
            </a:lnRef>
            <a:fillRef idx="0">
              <a:schemeClr val="dk1"/>
            </a:fillRef>
            <a:effectRef idx="1">
              <a:schemeClr val="dk1"/>
            </a:effectRef>
            <a:fontRef idx="minor">
              <a:schemeClr val="tx1"/>
            </a:fontRef>
          </p:style>
        </p:cxnSp>
      </p:grpSp>
      <p:grpSp>
        <p:nvGrpSpPr>
          <p:cNvPr id="3" name="Group 2"/>
          <p:cNvGrpSpPr>
            <a:grpSpLocks/>
          </p:cNvGrpSpPr>
          <p:nvPr/>
        </p:nvGrpSpPr>
        <p:grpSpPr bwMode="auto">
          <a:xfrm>
            <a:off x="2740025" y="1371600"/>
            <a:ext cx="1831975" cy="1755775"/>
            <a:chOff x="3124200" y="3657600"/>
            <a:chExt cx="2133600" cy="2133600"/>
          </a:xfrm>
        </p:grpSpPr>
        <p:grpSp>
          <p:nvGrpSpPr>
            <p:cNvPr id="58386" name="Group 30"/>
            <p:cNvGrpSpPr>
              <a:grpSpLocks/>
            </p:cNvGrpSpPr>
            <p:nvPr/>
          </p:nvGrpSpPr>
          <p:grpSpPr bwMode="auto">
            <a:xfrm>
              <a:off x="3124200" y="3657600"/>
              <a:ext cx="2133600" cy="2133600"/>
              <a:chOff x="3124200" y="3657600"/>
              <a:chExt cx="2133600" cy="2133600"/>
            </a:xfrm>
          </p:grpSpPr>
          <p:sp>
            <p:nvSpPr>
              <p:cNvPr id="58389" name="Oval 20"/>
              <p:cNvSpPr>
                <a:spLocks noChangeArrowheads="1"/>
              </p:cNvSpPr>
              <p:nvPr/>
            </p:nvSpPr>
            <p:spPr bwMode="auto">
              <a:xfrm>
                <a:off x="3124200" y="3657600"/>
                <a:ext cx="2133600" cy="2133600"/>
              </a:xfrm>
              <a:prstGeom prst="ellipse">
                <a:avLst/>
              </a:prstGeom>
              <a:solidFill>
                <a:srgbClr val="FFFFFF"/>
              </a:solidFill>
              <a:ln w="9525">
                <a:solidFill>
                  <a:srgbClr val="000000"/>
                </a:solidFill>
                <a:round/>
                <a:headEnd/>
                <a:tailEnd/>
              </a:ln>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latin typeface="Arial" charset="0"/>
                </a:endParaRPr>
              </a:p>
            </p:txBody>
          </p:sp>
          <p:sp>
            <p:nvSpPr>
              <p:cNvPr id="58390" name="Text Box 21"/>
              <p:cNvSpPr txBox="1">
                <a:spLocks noChangeArrowheads="1"/>
              </p:cNvSpPr>
              <p:nvPr/>
            </p:nvSpPr>
            <p:spPr bwMode="auto">
              <a:xfrm>
                <a:off x="4038600" y="3657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latin typeface="Times New Roman" charset="0"/>
                </a:endParaRPr>
              </a:p>
            </p:txBody>
          </p:sp>
          <p:sp>
            <p:nvSpPr>
              <p:cNvPr id="58391" name="Text Box 22"/>
              <p:cNvSpPr txBox="1">
                <a:spLocks noChangeArrowheads="1"/>
              </p:cNvSpPr>
              <p:nvPr/>
            </p:nvSpPr>
            <p:spPr bwMode="auto">
              <a:xfrm>
                <a:off x="4267200" y="396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10</a:t>
                </a:r>
              </a:p>
            </p:txBody>
          </p:sp>
          <p:sp>
            <p:nvSpPr>
              <p:cNvPr id="58392" name="Text Box 23"/>
              <p:cNvSpPr txBox="1">
                <a:spLocks noChangeArrowheads="1"/>
              </p:cNvSpPr>
              <p:nvPr/>
            </p:nvSpPr>
            <p:spPr bwMode="auto">
              <a:xfrm>
                <a:off x="33528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rebuchet MS" charset="0"/>
                  </a:rPr>
                  <a:t>8</a:t>
                </a:r>
                <a:endParaRPr lang="en-US" altLang="en-US" sz="2400">
                  <a:latin typeface="Times New Roman" charset="0"/>
                </a:endParaRPr>
              </a:p>
            </p:txBody>
          </p:sp>
        </p:grpSp>
        <p:sp>
          <p:nvSpPr>
            <p:cNvPr id="58387" name="Text Box 21"/>
            <p:cNvSpPr txBox="1">
              <a:spLocks noChangeArrowheads="1"/>
            </p:cNvSpPr>
            <p:nvPr/>
          </p:nvSpPr>
          <p:spPr bwMode="auto">
            <a:xfrm>
              <a:off x="4267200" y="4876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Times New Roman" charset="0"/>
                </a:rPr>
                <a:t>-</a:t>
              </a:r>
            </a:p>
          </p:txBody>
        </p:sp>
        <p:sp>
          <p:nvSpPr>
            <p:cNvPr id="58388" name="Text Box 21"/>
            <p:cNvSpPr txBox="1">
              <a:spLocks noChangeArrowheads="1"/>
            </p:cNvSpPr>
            <p:nvPr/>
          </p:nvSpPr>
          <p:spPr bwMode="auto">
            <a:xfrm>
              <a:off x="42672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latin typeface="Times New Roman" charset="0"/>
              </a:endParaRPr>
            </a:p>
          </p:txBody>
        </p:sp>
      </p:grpSp>
      <p:sp>
        <p:nvSpPr>
          <p:cNvPr id="48" name="TextBox 47"/>
          <p:cNvSpPr txBox="1">
            <a:spLocks noChangeArrowheads="1"/>
          </p:cNvSpPr>
          <p:nvPr/>
        </p:nvSpPr>
        <p:spPr bwMode="auto">
          <a:xfrm>
            <a:off x="5410200" y="152400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Courier" charset="0"/>
              </a:rPr>
              <a:t>(-            )</a:t>
            </a:r>
          </a:p>
        </p:txBody>
      </p:sp>
      <p:sp>
        <p:nvSpPr>
          <p:cNvPr id="49" name="Rectangle 48"/>
          <p:cNvSpPr>
            <a:spLocks noChangeArrowheads="1"/>
          </p:cNvSpPr>
          <p:nvPr/>
        </p:nvSpPr>
        <p:spPr bwMode="auto">
          <a:xfrm>
            <a:off x="5410200" y="19050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Courier" charset="0"/>
              </a:rPr>
              <a:t>(-    10      )</a:t>
            </a:r>
          </a:p>
        </p:txBody>
      </p:sp>
      <p:sp>
        <p:nvSpPr>
          <p:cNvPr id="50" name="Rectangle 49"/>
          <p:cNvSpPr>
            <a:spLocks noChangeArrowheads="1"/>
          </p:cNvSpPr>
          <p:nvPr/>
        </p:nvSpPr>
        <p:spPr bwMode="auto">
          <a:xfrm>
            <a:off x="5410200" y="228600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Courier" charset="0"/>
              </a:rPr>
              <a:t>(-    10     8)</a:t>
            </a:r>
          </a:p>
        </p:txBody>
      </p:sp>
      <p:sp>
        <p:nvSpPr>
          <p:cNvPr id="57" name="TextBox 56"/>
          <p:cNvSpPr txBox="1">
            <a:spLocks noChangeArrowheads="1"/>
          </p:cNvSpPr>
          <p:nvPr/>
        </p:nvSpPr>
        <p:spPr bwMode="auto">
          <a:xfrm>
            <a:off x="5334000" y="4414838"/>
            <a:ext cx="3694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Courier" charset="0"/>
              </a:rPr>
              <a:t>(/  6             )</a:t>
            </a:r>
          </a:p>
        </p:txBody>
      </p:sp>
      <p:sp>
        <p:nvSpPr>
          <p:cNvPr id="58" name="Rectangle 57"/>
          <p:cNvSpPr>
            <a:spLocks noChangeArrowheads="1"/>
          </p:cNvSpPr>
          <p:nvPr/>
        </p:nvSpPr>
        <p:spPr bwMode="auto">
          <a:xfrm>
            <a:off x="5334000" y="4795838"/>
            <a:ext cx="365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Courier" charset="0"/>
              </a:rPr>
              <a:t>(/  6  (        ) )</a:t>
            </a:r>
          </a:p>
        </p:txBody>
      </p:sp>
      <p:sp>
        <p:nvSpPr>
          <p:cNvPr id="59" name="Rectangle 58"/>
          <p:cNvSpPr>
            <a:spLocks noChangeArrowheads="1"/>
          </p:cNvSpPr>
          <p:nvPr/>
        </p:nvSpPr>
        <p:spPr bwMode="auto">
          <a:xfrm>
            <a:off x="5334000" y="5176838"/>
            <a:ext cx="3694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latin typeface="Courier" charset="0"/>
              </a:rPr>
              <a:t>(/  6  (-  10  8) )</a:t>
            </a:r>
          </a:p>
        </p:txBody>
      </p:sp>
      <p:cxnSp>
        <p:nvCxnSpPr>
          <p:cNvPr id="61" name="Straight Connector 60"/>
          <p:cNvCxnSpPr>
            <a:cxnSpLocks noChangeShapeType="1"/>
          </p:cNvCxnSpPr>
          <p:nvPr/>
        </p:nvCxnSpPr>
        <p:spPr bwMode="auto">
          <a:xfrm>
            <a:off x="0" y="3200400"/>
            <a:ext cx="9144000" cy="0"/>
          </a:xfrm>
          <a:prstGeom prst="line">
            <a:avLst/>
          </a:prstGeom>
          <a:noFill/>
          <a:ln w="25400">
            <a:solidFill>
              <a:schemeClr val="bg1"/>
            </a:solidFill>
            <a:round/>
            <a:headEnd/>
            <a:tailEn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graphicFrame>
        <p:nvGraphicFramePr>
          <p:cNvPr id="64" name="Object 63"/>
          <p:cNvGraphicFramePr>
            <a:graphicFrameLocks noChangeAspect="1"/>
          </p:cNvGraphicFramePr>
          <p:nvPr/>
        </p:nvGraphicFramePr>
        <p:xfrm>
          <a:off x="152400" y="3352800"/>
          <a:ext cx="911225" cy="882650"/>
        </p:xfrm>
        <a:graphic>
          <a:graphicData uri="http://schemas.openxmlformats.org/presentationml/2006/ole">
            <mc:AlternateContent xmlns:mc="http://schemas.openxmlformats.org/markup-compatibility/2006">
              <mc:Choice xmlns:v="urn:schemas-microsoft-com:vml" Requires="v">
                <p:oleObj spid="_x0000_s58650" name="Equation" r:id="rId4" imgW="406400" imgH="393700" progId="Equation.3">
                  <p:embed/>
                </p:oleObj>
              </mc:Choice>
              <mc:Fallback>
                <p:oleObj name="Equation" r:id="rId4" imgW="406400" imgH="393700" progId="Equation.3">
                  <p:embed/>
                  <p:pic>
                    <p:nvPicPr>
                      <p:cNvPr id="0" name="Object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52800"/>
                        <a:ext cx="911225" cy="882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65"/>
          <p:cNvGraphicFramePr>
            <a:graphicFrameLocks noChangeAspect="1"/>
          </p:cNvGraphicFramePr>
          <p:nvPr/>
        </p:nvGraphicFramePr>
        <p:xfrm>
          <a:off x="436563" y="3352800"/>
          <a:ext cx="341312" cy="882650"/>
        </p:xfrm>
        <a:graphic>
          <a:graphicData uri="http://schemas.openxmlformats.org/presentationml/2006/ole">
            <mc:AlternateContent xmlns:mc="http://schemas.openxmlformats.org/markup-compatibility/2006">
              <mc:Choice xmlns:v="urn:schemas-microsoft-com:vml" Requires="v">
                <p:oleObj spid="_x0000_s58651" name="Equation" r:id="rId6" imgW="152400" imgH="393700" progId="Equation.3">
                  <p:embed/>
                </p:oleObj>
              </mc:Choice>
              <mc:Fallback>
                <p:oleObj name="Equation" r:id="rId6" imgW="152400" imgH="393700" progId="Equation.3">
                  <p:embed/>
                  <p:pic>
                    <p:nvPicPr>
                      <p:cNvPr id="0" name="Object 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563" y="3352800"/>
                        <a:ext cx="3413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479" name="Object 66"/>
          <p:cNvGraphicFramePr>
            <a:graphicFrameLocks noChangeAspect="1"/>
          </p:cNvGraphicFramePr>
          <p:nvPr/>
        </p:nvGraphicFramePr>
        <p:xfrm>
          <a:off x="381000" y="1905000"/>
          <a:ext cx="854075" cy="369888"/>
        </p:xfrm>
        <a:graphic>
          <a:graphicData uri="http://schemas.openxmlformats.org/presentationml/2006/ole">
            <mc:AlternateContent xmlns:mc="http://schemas.openxmlformats.org/markup-compatibility/2006">
              <mc:Choice xmlns:v="urn:schemas-microsoft-com:vml" Requires="v">
                <p:oleObj spid="_x0000_s58652" name="Equation" r:id="rId8" imgW="381000" imgH="165100" progId="Equation.3">
                  <p:embed/>
                </p:oleObj>
              </mc:Choice>
              <mc:Fallback>
                <p:oleObj name="Equation" r:id="rId8" imgW="381000" imgH="165100" progId="Equation.3">
                  <p:embed/>
                  <p:pic>
                    <p:nvPicPr>
                      <p:cNvPr id="0" name="Object 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905000"/>
                        <a:ext cx="85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85"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316F50CC-33F6-7D4D-874D-C92EF1AAD10C}" type="slidenum">
              <a:rPr lang="en-US" altLang="en-US" sz="1200">
                <a:solidFill>
                  <a:srgbClr val="D38E27"/>
                </a:solidFill>
                <a:latin typeface="Arial" charset="0"/>
              </a:rPr>
              <a:pPr>
                <a:spcBef>
                  <a:spcPct val="0"/>
                </a:spcBef>
                <a:buClrTx/>
                <a:buSzTx/>
                <a:buFontTx/>
                <a:buNone/>
              </a:pPr>
              <a:t>32</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79"/>
                                        </p:tgtEl>
                                        <p:attrNameLst>
                                          <p:attrName>style.visibility</p:attrName>
                                        </p:attrNameLst>
                                      </p:cBhvr>
                                      <p:to>
                                        <p:strVal val="visible"/>
                                      </p:to>
                                    </p:set>
                                    <p:animEffect transition="in" filter="fade">
                                      <p:cBhvr>
                                        <p:cTn id="7" dur="500"/>
                                        <p:tgtEl>
                                          <p:spTgt spid="624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5" presetClass="exit" presetSubtype="0" fill="hold" nodeType="clickEffect">
                                  <p:stCondLst>
                                    <p:cond delay="0"/>
                                  </p:stCondLst>
                                  <p:childTnLst>
                                    <p:animEffect transition="out" filter="fade">
                                      <p:cBhvr>
                                        <p:cTn id="16" dur="2000"/>
                                        <p:tgtEl>
                                          <p:spTgt spid="3"/>
                                        </p:tgtEl>
                                      </p:cBhvr>
                                    </p:animEffect>
                                    <p:anim calcmode="lin" valueType="num">
                                      <p:cBhvr>
                                        <p:cTn id="17"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3"/>
                                        </p:tgtEl>
                                        <p:attrNameLst>
                                          <p:attrName>ppt_h</p:attrName>
                                        </p:attrNameLst>
                                      </p:cBhvr>
                                      <p:tavLst>
                                        <p:tav tm="0">
                                          <p:val>
                                            <p:strVal val="ppt_h"/>
                                          </p:val>
                                        </p:tav>
                                        <p:tav tm="100000">
                                          <p:val>
                                            <p:strVal val="ppt_h"/>
                                          </p:val>
                                        </p:tav>
                                      </p:tavLst>
                                    </p:anim>
                                    <p:set>
                                      <p:cBhvr>
                                        <p:cTn id="19" dur="1" fill="hold">
                                          <p:stCondLst>
                                            <p:cond delay="1999"/>
                                          </p:stCondLst>
                                        </p:cTn>
                                        <p:tgtEl>
                                          <p:spTgt spid="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0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additive="base">
                                        <p:cTn id="42" dur="500" fill="hold"/>
                                        <p:tgtEl>
                                          <p:spTgt spid="61"/>
                                        </p:tgtEl>
                                        <p:attrNameLst>
                                          <p:attrName>ppt_x</p:attrName>
                                        </p:attrNameLst>
                                      </p:cBhvr>
                                      <p:tavLst>
                                        <p:tav tm="0">
                                          <p:val>
                                            <p:strVal val="0-#ppt_w/2"/>
                                          </p:val>
                                        </p:tav>
                                        <p:tav tm="100000">
                                          <p:val>
                                            <p:strVal val="#ppt_x"/>
                                          </p:val>
                                        </p:tav>
                                      </p:tavLst>
                                    </p:anim>
                                    <p:anim calcmode="lin" valueType="num">
                                      <p:cBhvr additive="base">
                                        <p:cTn id="43" dur="500" fill="hold"/>
                                        <p:tgtEl>
                                          <p:spTgt spid="61"/>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 calcmode="lin" valueType="num">
                                      <p:cBhvr additive="base">
                                        <p:cTn id="46" dur="500" fill="hold"/>
                                        <p:tgtEl>
                                          <p:spTgt spid="66"/>
                                        </p:tgtEl>
                                        <p:attrNameLst>
                                          <p:attrName>ppt_x</p:attrName>
                                        </p:attrNameLst>
                                      </p:cBhvr>
                                      <p:tavLst>
                                        <p:tav tm="0">
                                          <p:val>
                                            <p:strVal val="0-#ppt_w/2"/>
                                          </p:val>
                                        </p:tav>
                                        <p:tav tm="100000">
                                          <p:val>
                                            <p:strVal val="#ppt_x"/>
                                          </p:val>
                                        </p:tav>
                                      </p:tavLst>
                                    </p:anim>
                                    <p:anim calcmode="lin" valueType="num">
                                      <p:cBhvr additive="base">
                                        <p:cTn id="47"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000"/>
                                        <p:tgtEl>
                                          <p:spTgt spid="4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66"/>
                                        </p:tgtEl>
                                      </p:cBhvr>
                                    </p:animEffect>
                                    <p:set>
                                      <p:cBhvr>
                                        <p:cTn id="57" dur="1" fill="hold">
                                          <p:stCondLst>
                                            <p:cond delay="499"/>
                                          </p:stCondLst>
                                        </p:cTn>
                                        <p:tgtEl>
                                          <p:spTgt spid="66"/>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8" fill="hold" nodeType="click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500" fill="hold"/>
                                        <p:tgtEl>
                                          <p:spTgt spid="64"/>
                                        </p:tgtEl>
                                        <p:attrNameLst>
                                          <p:attrName>ppt_x</p:attrName>
                                        </p:attrNameLst>
                                      </p:cBhvr>
                                      <p:tavLst>
                                        <p:tav tm="0">
                                          <p:val>
                                            <p:strVal val="0-#ppt_w/2"/>
                                          </p:val>
                                        </p:tav>
                                        <p:tav tm="100000">
                                          <p:val>
                                            <p:strVal val="#ppt_x"/>
                                          </p:val>
                                        </p:tav>
                                      </p:tavLst>
                                    </p:anim>
                                    <p:anim calcmode="lin" valueType="num">
                                      <p:cBhvr additive="base">
                                        <p:cTn id="63"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0" presetClass="path" presetSubtype="0" accel="50000" decel="50000" fill="hold" nodeType="clickEffect">
                                  <p:stCondLst>
                                    <p:cond delay="0"/>
                                  </p:stCondLst>
                                  <p:childTnLst>
                                    <p:animMotion origin="layout" path="M -7.22473E-7 2.52661E-6 L -0.12938 0.50509 " pathEditMode="relative" rAng="0" ptsTypes="AA">
                                      <p:cBhvr>
                                        <p:cTn id="67" dur="2000" fill="hold"/>
                                        <p:tgtEl>
                                          <p:spTgt spid="27"/>
                                        </p:tgtEl>
                                        <p:attrNameLst>
                                          <p:attrName>ppt_x</p:attrName>
                                          <p:attrName>ppt_y</p:attrName>
                                        </p:attrNameLst>
                                      </p:cBhvr>
                                      <p:rCtr x="-6478" y="25243"/>
                                    </p:animMotion>
                                  </p:childTnLst>
                                </p:cTn>
                              </p:par>
                              <p:par>
                                <p:cTn id="68" presetID="10" presetClass="entr" presetSubtype="0" fill="hold"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2000"/>
                                        <p:tgtEl>
                                          <p:spTgt spid="5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500"/>
                                        <p:tgtEl>
                                          <p:spTgt spid="5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7" grpId="0"/>
      <p:bldP spid="58" grpId="0"/>
      <p:bldP spid="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Unit 2</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Circles Triathlon</a:t>
            </a:r>
          </a:p>
        </p:txBody>
      </p:sp>
      <p:sp>
        <p:nvSpPr>
          <p:cNvPr id="61442" name="Content Placeholder 1"/>
          <p:cNvSpPr>
            <a:spLocks noGrp="1"/>
          </p:cNvSpPr>
          <p:nvPr>
            <p:ph idx="1"/>
          </p:nvPr>
        </p:nvSpPr>
        <p:spPr/>
        <p:txBody>
          <a:bodyPr/>
          <a:lstStyle/>
          <a:p>
            <a:endParaRPr lang="en-US" altLang="en-US">
              <a:latin typeface="Helvetica" charset="0"/>
              <a:ea typeface="ＭＳ Ｐゴシック" charset="-128"/>
              <a:cs typeface="Helvetica" charset="0"/>
            </a:endParaRPr>
          </a:p>
        </p:txBody>
      </p:sp>
      <p:pic>
        <p:nvPicPr>
          <p:cNvPr id="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82738"/>
            <a:ext cx="7848600" cy="527526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p:cNvGrpSpPr>
            <a:grpSpLocks/>
          </p:cNvGrpSpPr>
          <p:nvPr/>
        </p:nvGrpSpPr>
        <p:grpSpPr bwMode="auto">
          <a:xfrm>
            <a:off x="3733800" y="2209800"/>
            <a:ext cx="609600" cy="609600"/>
            <a:chOff x="2514600" y="3200400"/>
            <a:chExt cx="609600" cy="609600"/>
          </a:xfrm>
        </p:grpSpPr>
        <p:sp>
          <p:nvSpPr>
            <p:cNvPr id="52" name="Oval 51"/>
            <p:cNvSpPr/>
            <p:nvPr/>
          </p:nvSpPr>
          <p:spPr>
            <a:xfrm>
              <a:off x="2514600" y="3200400"/>
              <a:ext cx="609600" cy="609600"/>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sp>
          <p:nvSpPr>
            <p:cNvPr id="61523" name="TextBox 5"/>
            <p:cNvSpPr txBox="1">
              <a:spLocks noChangeArrowheads="1"/>
            </p:cNvSpPr>
            <p:nvPr/>
          </p:nvSpPr>
          <p:spPr bwMode="auto">
            <a:xfrm>
              <a:off x="2754439" y="3276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a:t>
              </a:r>
            </a:p>
          </p:txBody>
        </p:sp>
        <p:sp>
          <p:nvSpPr>
            <p:cNvPr id="61524" name="TextBox 6"/>
            <p:cNvSpPr txBox="1">
              <a:spLocks noChangeArrowheads="1"/>
            </p:cNvSpPr>
            <p:nvPr/>
          </p:nvSpPr>
          <p:spPr bwMode="auto">
            <a:xfrm>
              <a:off x="2590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1</a:t>
              </a:r>
            </a:p>
          </p:txBody>
        </p:sp>
        <p:sp>
          <p:nvSpPr>
            <p:cNvPr id="61525" name="TextBox 7"/>
            <p:cNvSpPr txBox="1">
              <a:spLocks noChangeArrowheads="1"/>
            </p:cNvSpPr>
            <p:nvPr/>
          </p:nvSpPr>
          <p:spPr bwMode="auto">
            <a:xfrm>
              <a:off x="2971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2</a:t>
              </a:r>
            </a:p>
          </p:txBody>
        </p:sp>
        <p:cxnSp>
          <p:nvCxnSpPr>
            <p:cNvPr id="56" name="Straight Connector 55"/>
            <p:cNvCxnSpPr/>
            <p:nvPr/>
          </p:nvCxnSpPr>
          <p:spPr>
            <a:xfrm flipV="1">
              <a:off x="2528888" y="3416300"/>
              <a:ext cx="595312" cy="11113"/>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56"/>
          <p:cNvGrpSpPr>
            <a:grpSpLocks/>
          </p:cNvGrpSpPr>
          <p:nvPr/>
        </p:nvGrpSpPr>
        <p:grpSpPr bwMode="auto">
          <a:xfrm>
            <a:off x="2667000" y="2209800"/>
            <a:ext cx="609600" cy="609600"/>
            <a:chOff x="2514600" y="3200400"/>
            <a:chExt cx="609600" cy="609600"/>
          </a:xfrm>
        </p:grpSpPr>
        <p:sp>
          <p:nvSpPr>
            <p:cNvPr id="58" name="Oval 57"/>
            <p:cNvSpPr/>
            <p:nvPr/>
          </p:nvSpPr>
          <p:spPr>
            <a:xfrm>
              <a:off x="2514600" y="3200400"/>
              <a:ext cx="609600" cy="609600"/>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sp>
          <p:nvSpPr>
            <p:cNvPr id="61516" name="TextBox 15"/>
            <p:cNvSpPr txBox="1">
              <a:spLocks noChangeArrowheads="1"/>
            </p:cNvSpPr>
            <p:nvPr/>
          </p:nvSpPr>
          <p:spPr bwMode="auto">
            <a:xfrm>
              <a:off x="2754439" y="3276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a:t>
              </a:r>
            </a:p>
          </p:txBody>
        </p:sp>
        <p:sp>
          <p:nvSpPr>
            <p:cNvPr id="61517" name="TextBox 16"/>
            <p:cNvSpPr txBox="1">
              <a:spLocks noChangeArrowheads="1"/>
            </p:cNvSpPr>
            <p:nvPr/>
          </p:nvSpPr>
          <p:spPr bwMode="auto">
            <a:xfrm>
              <a:off x="2590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3</a:t>
              </a:r>
            </a:p>
          </p:txBody>
        </p:sp>
        <p:sp>
          <p:nvSpPr>
            <p:cNvPr id="61518" name="TextBox 17"/>
            <p:cNvSpPr txBox="1">
              <a:spLocks noChangeArrowheads="1"/>
            </p:cNvSpPr>
            <p:nvPr/>
          </p:nvSpPr>
          <p:spPr bwMode="auto">
            <a:xfrm>
              <a:off x="2971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7</a:t>
              </a:r>
            </a:p>
          </p:txBody>
        </p:sp>
        <p:cxnSp>
          <p:nvCxnSpPr>
            <p:cNvPr id="62" name="Straight Connector 61"/>
            <p:cNvCxnSpPr/>
            <p:nvPr/>
          </p:nvCxnSpPr>
          <p:spPr>
            <a:xfrm flipV="1">
              <a:off x="2528888" y="3416300"/>
              <a:ext cx="595312" cy="11113"/>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a:grpSpLocks/>
          </p:cNvGrpSpPr>
          <p:nvPr/>
        </p:nvGrpSpPr>
        <p:grpSpPr bwMode="auto">
          <a:xfrm>
            <a:off x="2514600" y="1600200"/>
            <a:ext cx="2057400" cy="1574800"/>
            <a:chOff x="2438400" y="2514600"/>
            <a:chExt cx="2057400" cy="1676400"/>
          </a:xfrm>
        </p:grpSpPr>
        <p:sp>
          <p:nvSpPr>
            <p:cNvPr id="64" name="Oval 63"/>
            <p:cNvSpPr/>
            <p:nvPr/>
          </p:nvSpPr>
          <p:spPr>
            <a:xfrm>
              <a:off x="2438400" y="2514600"/>
              <a:ext cx="2057400" cy="1676400"/>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sp>
          <p:nvSpPr>
            <p:cNvPr id="61511" name="TextBox 20"/>
            <p:cNvSpPr txBox="1">
              <a:spLocks noChangeArrowheads="1"/>
            </p:cNvSpPr>
            <p:nvPr/>
          </p:nvSpPr>
          <p:spPr bwMode="auto">
            <a:xfrm>
              <a:off x="3352800" y="2590800"/>
              <a:ext cx="457200" cy="49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3000">
                  <a:latin typeface="Arial" charset="0"/>
                </a:rPr>
                <a:t>-</a:t>
              </a:r>
            </a:p>
          </p:txBody>
        </p:sp>
        <p:cxnSp>
          <p:nvCxnSpPr>
            <p:cNvPr id="66" name="Straight Connector 65"/>
            <p:cNvCxnSpPr/>
            <p:nvPr/>
          </p:nvCxnSpPr>
          <p:spPr>
            <a:xfrm>
              <a:off x="2471738" y="3124661"/>
              <a:ext cx="19812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67" name="Group 66"/>
          <p:cNvGrpSpPr>
            <a:grpSpLocks/>
          </p:cNvGrpSpPr>
          <p:nvPr/>
        </p:nvGrpSpPr>
        <p:grpSpPr bwMode="auto">
          <a:xfrm>
            <a:off x="2438400" y="3276600"/>
            <a:ext cx="2057400" cy="1219200"/>
            <a:chOff x="2362200" y="3276600"/>
            <a:chExt cx="2057400" cy="1219200"/>
          </a:xfrm>
        </p:grpSpPr>
        <p:cxnSp>
          <p:nvCxnSpPr>
            <p:cNvPr id="68" name="Straight Connector 67"/>
            <p:cNvCxnSpPr/>
            <p:nvPr/>
          </p:nvCxnSpPr>
          <p:spPr>
            <a:xfrm>
              <a:off x="2438400" y="3657600"/>
              <a:ext cx="1905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61494" name="Group 20"/>
            <p:cNvGrpSpPr>
              <a:grpSpLocks/>
            </p:cNvGrpSpPr>
            <p:nvPr/>
          </p:nvGrpSpPr>
          <p:grpSpPr bwMode="auto">
            <a:xfrm>
              <a:off x="2362200" y="3276600"/>
              <a:ext cx="2057400" cy="1219200"/>
              <a:chOff x="2362200" y="3276600"/>
              <a:chExt cx="2057400" cy="1219200"/>
            </a:xfrm>
          </p:grpSpPr>
          <p:sp>
            <p:nvSpPr>
              <p:cNvPr id="70" name="Oval 69"/>
              <p:cNvSpPr/>
              <p:nvPr/>
            </p:nvSpPr>
            <p:spPr>
              <a:xfrm>
                <a:off x="2362200" y="3276600"/>
                <a:ext cx="2057400" cy="1219200"/>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sp>
            <p:nvSpPr>
              <p:cNvPr id="61498" name="TextBox 20"/>
              <p:cNvSpPr txBox="1">
                <a:spLocks noChangeArrowheads="1"/>
              </p:cNvSpPr>
              <p:nvPr/>
            </p:nvSpPr>
            <p:spPr bwMode="auto">
              <a:xfrm>
                <a:off x="3276600" y="3276600"/>
                <a:ext cx="45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3000">
                    <a:latin typeface="Arial" charset="0"/>
                  </a:rPr>
                  <a:t>-</a:t>
                </a:r>
              </a:p>
            </p:txBody>
          </p:sp>
          <p:grpSp>
            <p:nvGrpSpPr>
              <p:cNvPr id="61499" name="Group 25"/>
              <p:cNvGrpSpPr>
                <a:grpSpLocks/>
              </p:cNvGrpSpPr>
              <p:nvPr/>
            </p:nvGrpSpPr>
            <p:grpSpPr bwMode="auto">
              <a:xfrm>
                <a:off x="3429000" y="3810000"/>
                <a:ext cx="609600" cy="609600"/>
                <a:chOff x="2514600" y="3200400"/>
                <a:chExt cx="609600" cy="609600"/>
              </a:xfrm>
            </p:grpSpPr>
            <p:sp>
              <p:nvSpPr>
                <p:cNvPr id="74" name="Oval 73"/>
                <p:cNvSpPr/>
                <p:nvPr/>
              </p:nvSpPr>
              <p:spPr>
                <a:xfrm>
                  <a:off x="2514600" y="3200400"/>
                  <a:ext cx="609600" cy="609600"/>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sp>
              <p:nvSpPr>
                <p:cNvPr id="61504" name="TextBox 5"/>
                <p:cNvSpPr txBox="1">
                  <a:spLocks noChangeArrowheads="1"/>
                </p:cNvSpPr>
                <p:nvPr/>
              </p:nvSpPr>
              <p:spPr bwMode="auto">
                <a:xfrm>
                  <a:off x="2754439" y="3276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a:t>
                  </a:r>
                </a:p>
              </p:txBody>
            </p:sp>
            <p:sp>
              <p:nvSpPr>
                <p:cNvPr id="61505" name="TextBox 6"/>
                <p:cNvSpPr txBox="1">
                  <a:spLocks noChangeArrowheads="1"/>
                </p:cNvSpPr>
                <p:nvPr/>
              </p:nvSpPr>
              <p:spPr bwMode="auto">
                <a:xfrm>
                  <a:off x="2590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1</a:t>
                  </a:r>
                </a:p>
              </p:txBody>
            </p:sp>
            <p:sp>
              <p:nvSpPr>
                <p:cNvPr id="61506" name="TextBox 7"/>
                <p:cNvSpPr txBox="1">
                  <a:spLocks noChangeArrowheads="1"/>
                </p:cNvSpPr>
                <p:nvPr/>
              </p:nvSpPr>
              <p:spPr bwMode="auto">
                <a:xfrm>
                  <a:off x="2971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2</a:t>
                  </a:r>
                </a:p>
              </p:txBody>
            </p:sp>
            <p:cxnSp>
              <p:nvCxnSpPr>
                <p:cNvPr id="78" name="Straight Connector 77"/>
                <p:cNvCxnSpPr/>
                <p:nvPr/>
              </p:nvCxnSpPr>
              <p:spPr>
                <a:xfrm flipV="1">
                  <a:off x="2528888" y="3416300"/>
                  <a:ext cx="595312" cy="11113"/>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1500" name="TextBox 20"/>
              <p:cNvSpPr txBox="1">
                <a:spLocks noChangeArrowheads="1"/>
              </p:cNvSpPr>
              <p:nvPr/>
            </p:nvSpPr>
            <p:spPr bwMode="auto">
              <a:xfrm>
                <a:off x="2819400" y="38862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a:latin typeface="Arial" charset="0"/>
                  </a:rPr>
                  <a:t>3</a:t>
                </a:r>
              </a:p>
            </p:txBody>
          </p:sp>
        </p:grpSp>
      </p:grpSp>
      <p:grpSp>
        <p:nvGrpSpPr>
          <p:cNvPr id="79" name="Group 78"/>
          <p:cNvGrpSpPr>
            <a:grpSpLocks/>
          </p:cNvGrpSpPr>
          <p:nvPr/>
        </p:nvGrpSpPr>
        <p:grpSpPr bwMode="auto">
          <a:xfrm>
            <a:off x="2438400" y="4672013"/>
            <a:ext cx="2057400" cy="1804987"/>
            <a:chOff x="2362200" y="4671715"/>
            <a:chExt cx="2057400" cy="1805285"/>
          </a:xfrm>
        </p:grpSpPr>
        <p:sp>
          <p:nvSpPr>
            <p:cNvPr id="80" name="Oval 79"/>
            <p:cNvSpPr/>
            <p:nvPr/>
          </p:nvSpPr>
          <p:spPr>
            <a:xfrm>
              <a:off x="2895600" y="5334000"/>
              <a:ext cx="1371600" cy="91440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grpSp>
          <p:nvGrpSpPr>
            <p:cNvPr id="61475" name="Group 21"/>
            <p:cNvGrpSpPr>
              <a:grpSpLocks/>
            </p:cNvGrpSpPr>
            <p:nvPr/>
          </p:nvGrpSpPr>
          <p:grpSpPr bwMode="auto">
            <a:xfrm>
              <a:off x="2362200" y="4671715"/>
              <a:ext cx="2057400" cy="1805285"/>
              <a:chOff x="2362200" y="4671715"/>
              <a:chExt cx="2057400" cy="1805285"/>
            </a:xfrm>
          </p:grpSpPr>
          <p:sp>
            <p:nvSpPr>
              <p:cNvPr id="82" name="Oval 81"/>
              <p:cNvSpPr/>
              <p:nvPr/>
            </p:nvSpPr>
            <p:spPr>
              <a:xfrm>
                <a:off x="2362200" y="4800600"/>
                <a:ext cx="2057400" cy="1676400"/>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cxnSp>
            <p:nvCxnSpPr>
              <p:cNvPr id="83" name="Straight Connector 82"/>
              <p:cNvCxnSpPr/>
              <p:nvPr/>
            </p:nvCxnSpPr>
            <p:spPr>
              <a:xfrm>
                <a:off x="2486025" y="5186150"/>
                <a:ext cx="1803400" cy="63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480" name="TextBox 20"/>
              <p:cNvSpPr txBox="1">
                <a:spLocks noChangeArrowheads="1"/>
              </p:cNvSpPr>
              <p:nvPr/>
            </p:nvSpPr>
            <p:spPr bwMode="auto">
              <a:xfrm>
                <a:off x="3276600" y="4671715"/>
                <a:ext cx="457200" cy="4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3000">
                    <a:latin typeface="Arial" charset="0"/>
                  </a:rPr>
                  <a:t>-</a:t>
                </a:r>
              </a:p>
            </p:txBody>
          </p:sp>
          <p:sp>
            <p:nvSpPr>
              <p:cNvPr id="61481" name="TextBox 20"/>
              <p:cNvSpPr txBox="1">
                <a:spLocks noChangeArrowheads="1"/>
              </p:cNvSpPr>
              <p:nvPr/>
            </p:nvSpPr>
            <p:spPr bwMode="auto">
              <a:xfrm>
                <a:off x="2667000" y="548941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a:latin typeface="Arial" charset="0"/>
                  </a:rPr>
                  <a:t>3</a:t>
                </a:r>
              </a:p>
            </p:txBody>
          </p:sp>
          <p:grpSp>
            <p:nvGrpSpPr>
              <p:cNvPr id="61482" name="Group 37"/>
              <p:cNvGrpSpPr>
                <a:grpSpLocks/>
              </p:cNvGrpSpPr>
              <p:nvPr/>
            </p:nvGrpSpPr>
            <p:grpSpPr bwMode="auto">
              <a:xfrm>
                <a:off x="3505200" y="5638801"/>
                <a:ext cx="609600" cy="533400"/>
                <a:chOff x="2590800" y="3284046"/>
                <a:chExt cx="609600" cy="609600"/>
              </a:xfrm>
            </p:grpSpPr>
            <p:sp>
              <p:nvSpPr>
                <p:cNvPr id="90" name="Oval 89"/>
                <p:cNvSpPr/>
                <p:nvPr/>
              </p:nvSpPr>
              <p:spPr>
                <a:xfrm>
                  <a:off x="2590800" y="3284046"/>
                  <a:ext cx="609600" cy="609600"/>
                </a:xfrm>
                <a:prstGeom prst="ellipse">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000000"/>
                    </a:solidFill>
                    <a:latin typeface="Franklin Gothic Book" charset="0"/>
                  </a:endParaRPr>
                </a:p>
              </p:txBody>
            </p:sp>
            <p:sp>
              <p:nvSpPr>
                <p:cNvPr id="61489" name="TextBox 15"/>
                <p:cNvSpPr txBox="1">
                  <a:spLocks noChangeArrowheads="1"/>
                </p:cNvSpPr>
                <p:nvPr/>
              </p:nvSpPr>
              <p:spPr bwMode="auto">
                <a:xfrm>
                  <a:off x="2830639" y="3360245"/>
                  <a:ext cx="152400" cy="21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200">
                      <a:latin typeface="Arial" charset="0"/>
                    </a:rPr>
                    <a:t>*</a:t>
                  </a:r>
                </a:p>
              </p:txBody>
            </p:sp>
            <p:sp>
              <p:nvSpPr>
                <p:cNvPr id="61490" name="TextBox 16"/>
                <p:cNvSpPr txBox="1">
                  <a:spLocks noChangeArrowheads="1"/>
                </p:cNvSpPr>
                <p:nvPr/>
              </p:nvSpPr>
              <p:spPr bwMode="auto">
                <a:xfrm>
                  <a:off x="2667000" y="3512645"/>
                  <a:ext cx="152400" cy="17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5</a:t>
                  </a:r>
                </a:p>
              </p:txBody>
            </p:sp>
            <p:sp>
              <p:nvSpPr>
                <p:cNvPr id="61491" name="TextBox 17"/>
                <p:cNvSpPr txBox="1">
                  <a:spLocks noChangeArrowheads="1"/>
                </p:cNvSpPr>
                <p:nvPr/>
              </p:nvSpPr>
              <p:spPr bwMode="auto">
                <a:xfrm>
                  <a:off x="3048000" y="3512645"/>
                  <a:ext cx="152400" cy="17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a:latin typeface="Arial" charset="0"/>
                    </a:rPr>
                    <a:t>6</a:t>
                  </a:r>
                </a:p>
              </p:txBody>
            </p:sp>
            <p:cxnSp>
              <p:nvCxnSpPr>
                <p:cNvPr id="94" name="Straight Connector 93"/>
                <p:cNvCxnSpPr/>
                <p:nvPr/>
              </p:nvCxnSpPr>
              <p:spPr>
                <a:xfrm flipV="1">
                  <a:off x="2605088" y="3494379"/>
                  <a:ext cx="595312" cy="1088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87" name="Straight Connector 86"/>
              <p:cNvCxnSpPr/>
              <p:nvPr/>
            </p:nvCxnSpPr>
            <p:spPr>
              <a:xfrm flipV="1">
                <a:off x="3025775" y="5487825"/>
                <a:ext cx="1066800" cy="2064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484" name="TextBox 15"/>
              <p:cNvSpPr txBox="1">
                <a:spLocks noChangeArrowheads="1"/>
              </p:cNvSpPr>
              <p:nvPr/>
            </p:nvSpPr>
            <p:spPr bwMode="auto">
              <a:xfrm>
                <a:off x="3505200" y="5334000"/>
                <a:ext cx="152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200">
                    <a:latin typeface="Arial" charset="0"/>
                  </a:rPr>
                  <a:t>+</a:t>
                </a:r>
              </a:p>
            </p:txBody>
          </p:sp>
          <p:sp>
            <p:nvSpPr>
              <p:cNvPr id="61485" name="TextBox 20"/>
              <p:cNvSpPr txBox="1">
                <a:spLocks noChangeArrowheads="1"/>
              </p:cNvSpPr>
              <p:nvPr/>
            </p:nvSpPr>
            <p:spPr bwMode="auto">
              <a:xfrm>
                <a:off x="3200400" y="564181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a:latin typeface="Arial" charset="0"/>
                  </a:rPr>
                  <a:t>1</a:t>
                </a:r>
              </a:p>
            </p:txBody>
          </p:sp>
        </p:grpSp>
      </p:grpSp>
      <p:sp>
        <p:nvSpPr>
          <p:cNvPr id="107" name="TextBox 106"/>
          <p:cNvSpPr txBox="1">
            <a:spLocks noChangeArrowheads="1"/>
          </p:cNvSpPr>
          <p:nvPr/>
        </p:nvSpPr>
        <p:spPr bwMode="auto">
          <a:xfrm>
            <a:off x="5029200" y="1870075"/>
            <a:ext cx="320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3200">
                <a:latin typeface="Arial" charset="0"/>
              </a:rPr>
              <a:t>(-                       )</a:t>
            </a:r>
          </a:p>
        </p:txBody>
      </p:sp>
      <p:grpSp>
        <p:nvGrpSpPr>
          <p:cNvPr id="108" name="Group 107"/>
          <p:cNvGrpSpPr>
            <a:grpSpLocks/>
          </p:cNvGrpSpPr>
          <p:nvPr/>
        </p:nvGrpSpPr>
        <p:grpSpPr bwMode="auto">
          <a:xfrm>
            <a:off x="3733800" y="2209800"/>
            <a:ext cx="609600" cy="582613"/>
            <a:chOff x="2514600" y="3200400"/>
            <a:chExt cx="609600" cy="609600"/>
          </a:xfrm>
        </p:grpSpPr>
        <p:sp>
          <p:nvSpPr>
            <p:cNvPr id="109" name="Oval 108"/>
            <p:cNvSpPr/>
            <p:nvPr/>
          </p:nvSpPr>
          <p:spPr>
            <a:xfrm>
              <a:off x="2514600" y="3200400"/>
              <a:ext cx="609600" cy="609600"/>
            </a:xfrm>
            <a:prstGeom prst="ellipse">
              <a:avLst/>
            </a:prstGeom>
            <a:solidFill>
              <a:srgbClr val="FFFFFF"/>
            </a:solidFill>
            <a:ln w="38100" cmpd="sng">
              <a:solidFill>
                <a:srgbClr val="FF1200"/>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b="1">
                <a:solidFill>
                  <a:srgbClr val="FF0000"/>
                </a:solidFill>
                <a:latin typeface="Franklin Gothic Book" charset="0"/>
              </a:endParaRPr>
            </a:p>
          </p:txBody>
        </p:sp>
        <p:sp>
          <p:nvSpPr>
            <p:cNvPr id="61468" name="TextBox 25"/>
            <p:cNvSpPr txBox="1">
              <a:spLocks noChangeArrowheads="1"/>
            </p:cNvSpPr>
            <p:nvPr/>
          </p:nvSpPr>
          <p:spPr bwMode="auto">
            <a:xfrm>
              <a:off x="2754439" y="3276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b="1">
                  <a:solidFill>
                    <a:srgbClr val="FF0000"/>
                  </a:solidFill>
                  <a:latin typeface="Arial" charset="0"/>
                </a:rPr>
                <a:t>+</a:t>
              </a:r>
            </a:p>
          </p:txBody>
        </p:sp>
        <p:sp>
          <p:nvSpPr>
            <p:cNvPr id="61469" name="TextBox 26"/>
            <p:cNvSpPr txBox="1">
              <a:spLocks noChangeArrowheads="1"/>
            </p:cNvSpPr>
            <p:nvPr/>
          </p:nvSpPr>
          <p:spPr bwMode="auto">
            <a:xfrm>
              <a:off x="2590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b="1">
                  <a:solidFill>
                    <a:srgbClr val="FF0000"/>
                  </a:solidFill>
                  <a:latin typeface="Arial" charset="0"/>
                </a:rPr>
                <a:t>1</a:t>
              </a:r>
            </a:p>
          </p:txBody>
        </p:sp>
        <p:sp>
          <p:nvSpPr>
            <p:cNvPr id="61470" name="TextBox 27"/>
            <p:cNvSpPr txBox="1">
              <a:spLocks noChangeArrowheads="1"/>
            </p:cNvSpPr>
            <p:nvPr/>
          </p:nvSpPr>
          <p:spPr bwMode="auto">
            <a:xfrm>
              <a:off x="2971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b="1">
                  <a:solidFill>
                    <a:srgbClr val="FF0000"/>
                  </a:solidFill>
                  <a:latin typeface="Arial" charset="0"/>
                </a:rPr>
                <a:t>2</a:t>
              </a:r>
            </a:p>
          </p:txBody>
        </p:sp>
        <p:cxnSp>
          <p:nvCxnSpPr>
            <p:cNvPr id="113" name="Straight Connector 112"/>
            <p:cNvCxnSpPr/>
            <p:nvPr/>
          </p:nvCxnSpPr>
          <p:spPr>
            <a:xfrm flipV="1">
              <a:off x="2528888" y="3416334"/>
              <a:ext cx="595312" cy="11628"/>
            </a:xfrm>
            <a:prstGeom prst="line">
              <a:avLst/>
            </a:prstGeom>
            <a:ln w="38100" cmpd="sng">
              <a:solidFill>
                <a:srgbClr val="FF1200"/>
              </a:solidFill>
            </a:ln>
            <a:effectLst/>
          </p:spPr>
          <p:style>
            <a:lnRef idx="2">
              <a:schemeClr val="accent1"/>
            </a:lnRef>
            <a:fillRef idx="0">
              <a:schemeClr val="accent1"/>
            </a:fillRef>
            <a:effectRef idx="1">
              <a:schemeClr val="accent1"/>
            </a:effectRef>
            <a:fontRef idx="minor">
              <a:schemeClr val="tx1"/>
            </a:fontRef>
          </p:style>
        </p:cxnSp>
      </p:grpSp>
      <p:grpSp>
        <p:nvGrpSpPr>
          <p:cNvPr id="114" name="Group 113"/>
          <p:cNvGrpSpPr>
            <a:grpSpLocks/>
          </p:cNvGrpSpPr>
          <p:nvPr/>
        </p:nvGrpSpPr>
        <p:grpSpPr bwMode="auto">
          <a:xfrm>
            <a:off x="2667000" y="2209800"/>
            <a:ext cx="609600" cy="582613"/>
            <a:chOff x="2514600" y="3200400"/>
            <a:chExt cx="609600" cy="609600"/>
          </a:xfrm>
        </p:grpSpPr>
        <p:sp>
          <p:nvSpPr>
            <p:cNvPr id="115" name="Oval 114"/>
            <p:cNvSpPr/>
            <p:nvPr/>
          </p:nvSpPr>
          <p:spPr>
            <a:xfrm>
              <a:off x="2514600" y="3200400"/>
              <a:ext cx="609600" cy="609600"/>
            </a:xfrm>
            <a:prstGeom prst="ellipse">
              <a:avLst/>
            </a:prstGeom>
            <a:solidFill>
              <a:srgbClr val="FFFFFF"/>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b="1">
                <a:solidFill>
                  <a:srgbClr val="0000FF"/>
                </a:solidFill>
                <a:latin typeface="Franklin Gothic Book" charset="0"/>
              </a:endParaRPr>
            </a:p>
          </p:txBody>
        </p:sp>
        <p:sp>
          <p:nvSpPr>
            <p:cNvPr id="61461" name="TextBox 34"/>
            <p:cNvSpPr txBox="1">
              <a:spLocks noChangeArrowheads="1"/>
            </p:cNvSpPr>
            <p:nvPr/>
          </p:nvSpPr>
          <p:spPr bwMode="auto">
            <a:xfrm>
              <a:off x="2754439" y="3276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b="1">
                  <a:solidFill>
                    <a:srgbClr val="0000FF"/>
                  </a:solidFill>
                  <a:latin typeface="Arial" charset="0"/>
                </a:rPr>
                <a:t>*</a:t>
              </a:r>
            </a:p>
          </p:txBody>
        </p:sp>
        <p:sp>
          <p:nvSpPr>
            <p:cNvPr id="61462" name="TextBox 35"/>
            <p:cNvSpPr txBox="1">
              <a:spLocks noChangeArrowheads="1"/>
            </p:cNvSpPr>
            <p:nvPr/>
          </p:nvSpPr>
          <p:spPr bwMode="auto">
            <a:xfrm>
              <a:off x="2590800" y="3429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b="1">
                  <a:solidFill>
                    <a:srgbClr val="0000FF"/>
                  </a:solidFill>
                  <a:latin typeface="Arial" charset="0"/>
                </a:rPr>
                <a:t>3</a:t>
              </a:r>
            </a:p>
          </p:txBody>
        </p:sp>
        <p:sp>
          <p:nvSpPr>
            <p:cNvPr id="61463" name="TextBox 36"/>
            <p:cNvSpPr txBox="1">
              <a:spLocks noChangeArrowheads="1"/>
            </p:cNvSpPr>
            <p:nvPr/>
          </p:nvSpPr>
          <p:spPr bwMode="auto">
            <a:xfrm>
              <a:off x="2971800" y="3429000"/>
              <a:ext cx="152400" cy="16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000" b="1">
                  <a:solidFill>
                    <a:srgbClr val="0000FF"/>
                  </a:solidFill>
                  <a:latin typeface="Arial" charset="0"/>
                </a:rPr>
                <a:t>7</a:t>
              </a:r>
            </a:p>
          </p:txBody>
        </p:sp>
        <p:cxnSp>
          <p:nvCxnSpPr>
            <p:cNvPr id="119" name="Straight Connector 118"/>
            <p:cNvCxnSpPr/>
            <p:nvPr/>
          </p:nvCxnSpPr>
          <p:spPr>
            <a:xfrm flipV="1">
              <a:off x="2528888" y="3416334"/>
              <a:ext cx="595312" cy="11628"/>
            </a:xfrm>
            <a:prstGeom prst="line">
              <a:avLst/>
            </a:prstGeom>
            <a:ln w="38100" cmpd="sng">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120" name="TextBox 119"/>
          <p:cNvSpPr txBox="1">
            <a:spLocks noChangeArrowheads="1"/>
          </p:cNvSpPr>
          <p:nvPr/>
        </p:nvSpPr>
        <p:spPr bwMode="auto">
          <a:xfrm>
            <a:off x="5029200" y="3546475"/>
            <a:ext cx="320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3200">
                <a:latin typeface="Arial" charset="0"/>
              </a:rPr>
              <a:t>(-   3   (+  1    2) )</a:t>
            </a:r>
          </a:p>
        </p:txBody>
      </p:sp>
      <p:sp>
        <p:nvSpPr>
          <p:cNvPr id="121" name="TextBox 120"/>
          <p:cNvSpPr txBox="1">
            <a:spLocks noChangeArrowheads="1"/>
          </p:cNvSpPr>
          <p:nvPr/>
        </p:nvSpPr>
        <p:spPr bwMode="auto">
          <a:xfrm>
            <a:off x="5029200" y="5451475"/>
            <a:ext cx="320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3200">
                <a:latin typeface="Arial" charset="0"/>
              </a:rPr>
              <a:t>(- 3 (+ 1 </a:t>
            </a:r>
            <a:r>
              <a:rPr lang="en-US" altLang="en-US">
                <a:latin typeface="Arial" charset="0"/>
              </a:rPr>
              <a:t>(* 5  6) </a:t>
            </a:r>
            <a:r>
              <a:rPr lang="en-US" altLang="en-US" sz="3200">
                <a:latin typeface="Arial" charset="0"/>
              </a:rPr>
              <a:t>) )</a:t>
            </a:r>
          </a:p>
        </p:txBody>
      </p:sp>
      <p:sp>
        <p:nvSpPr>
          <p:cNvPr id="123" name="TextBox 122"/>
          <p:cNvSpPr txBox="1">
            <a:spLocks noChangeArrowheads="1"/>
          </p:cNvSpPr>
          <p:nvPr/>
        </p:nvSpPr>
        <p:spPr bwMode="auto">
          <a:xfrm>
            <a:off x="6781800" y="1905000"/>
            <a:ext cx="152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a:solidFill>
                  <a:srgbClr val="FF0000"/>
                </a:solidFill>
                <a:latin typeface="Arial" charset="0"/>
              </a:rPr>
              <a:t>(+ 1  2)</a:t>
            </a:r>
          </a:p>
        </p:txBody>
      </p:sp>
      <p:sp>
        <p:nvSpPr>
          <p:cNvPr id="124" name="TextBox 123"/>
          <p:cNvSpPr txBox="1">
            <a:spLocks noChangeArrowheads="1"/>
          </p:cNvSpPr>
          <p:nvPr/>
        </p:nvSpPr>
        <p:spPr bwMode="auto">
          <a:xfrm>
            <a:off x="5486400" y="1905000"/>
            <a:ext cx="1219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a:solidFill>
                  <a:srgbClr val="0000FF"/>
                </a:solidFill>
                <a:latin typeface="Arial" charset="0"/>
              </a:rPr>
              <a:t>(* 3  7)</a:t>
            </a:r>
          </a:p>
        </p:txBody>
      </p:sp>
      <p:sp>
        <p:nvSpPr>
          <p:cNvPr id="61456" name="TextBox 1"/>
          <p:cNvSpPr txBox="1">
            <a:spLocks noChangeArrowheads="1"/>
          </p:cNvSpPr>
          <p:nvPr/>
        </p:nvSpPr>
        <p:spPr bwMode="auto">
          <a:xfrm>
            <a:off x="838200" y="2362200"/>
            <a:ext cx="14478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i="1">
                <a:solidFill>
                  <a:schemeClr val="bg1"/>
                </a:solidFill>
                <a:latin typeface="Arial" charset="0"/>
              </a:rPr>
              <a:t>(3 * 7) – (1 + 2)</a:t>
            </a:r>
          </a:p>
        </p:txBody>
      </p:sp>
      <p:sp>
        <p:nvSpPr>
          <p:cNvPr id="61457"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26BE16C3-F44A-2E45-B8C4-7C2331777795}" type="slidenum">
              <a:rPr lang="en-US" altLang="en-US" sz="1200">
                <a:solidFill>
                  <a:srgbClr val="D38E27"/>
                </a:solidFill>
                <a:latin typeface="Arial" charset="0"/>
              </a:rPr>
              <a:pPr>
                <a:spcBef>
                  <a:spcPct val="0"/>
                </a:spcBef>
                <a:buClrTx/>
                <a:buSzTx/>
                <a:buFontTx/>
                <a:buNone/>
              </a:pPr>
              <a:t>34</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animEffect transition="in" filter="fade">
                                      <p:cBhvr>
                                        <p:cTn id="41" dur="500"/>
                                        <p:tgtEl>
                                          <p:spTgt spid="12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0" grpId="0"/>
      <p:bldP spid="121" grpId="0"/>
      <p:bldP spid="123" grpId="0"/>
      <p:bldP spid="1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Contracts</a:t>
            </a:r>
          </a:p>
        </p:txBody>
      </p:sp>
      <p:sp>
        <p:nvSpPr>
          <p:cNvPr id="4" name="Rectangle 3"/>
          <p:cNvSpPr>
            <a:spLocks noChangeArrowheads="1"/>
          </p:cNvSpPr>
          <p:nvPr/>
        </p:nvSpPr>
        <p:spPr bwMode="auto">
          <a:xfrm>
            <a:off x="304800" y="1819275"/>
            <a:ext cx="86106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tabLst>
                <a:tab pos="166688" algn="l"/>
                <a:tab pos="1655763" algn="l"/>
                <a:tab pos="2227263" algn="l"/>
                <a:tab pos="4746625" algn="l"/>
              </a:tabLst>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tabLst>
                <a:tab pos="166688" algn="l"/>
                <a:tab pos="1655763" algn="l"/>
                <a:tab pos="2227263" algn="l"/>
                <a:tab pos="4746625" algn="l"/>
              </a:tabLst>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tabLst>
                <a:tab pos="166688" algn="l"/>
                <a:tab pos="1655763" algn="l"/>
                <a:tab pos="2227263" algn="l"/>
                <a:tab pos="4746625" algn="l"/>
              </a:tabLst>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tabLst>
                <a:tab pos="166688" algn="l"/>
                <a:tab pos="1655763" algn="l"/>
                <a:tab pos="2227263" algn="l"/>
                <a:tab pos="4746625" algn="l"/>
              </a:tabLst>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tabLst>
                <a:tab pos="166688" algn="l"/>
                <a:tab pos="1655763" algn="l"/>
                <a:tab pos="2227263" algn="l"/>
                <a:tab pos="4746625" algn="l"/>
              </a:tabLst>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tabLst>
                <a:tab pos="166688" algn="l"/>
                <a:tab pos="1655763" algn="l"/>
                <a:tab pos="2227263" algn="l"/>
                <a:tab pos="4746625" algn="l"/>
              </a:tabLst>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tabLst>
                <a:tab pos="166688" algn="l"/>
                <a:tab pos="1655763" algn="l"/>
                <a:tab pos="2227263" algn="l"/>
                <a:tab pos="4746625" algn="l"/>
              </a:tabLst>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tabLst>
                <a:tab pos="166688" algn="l"/>
                <a:tab pos="1655763" algn="l"/>
                <a:tab pos="2227263" algn="l"/>
                <a:tab pos="4746625" algn="l"/>
              </a:tabLst>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tabLst>
                <a:tab pos="166688" algn="l"/>
                <a:tab pos="1655763" algn="l"/>
                <a:tab pos="2227263" algn="l"/>
                <a:tab pos="4746625" algn="l"/>
              </a:tabLst>
              <a:defRPr sz="1600">
                <a:solidFill>
                  <a:srgbClr val="000000"/>
                </a:solidFill>
                <a:latin typeface="Helvetica" charset="0"/>
                <a:ea typeface="ＭＳ Ｐゴシック" charset="-128"/>
                <a:cs typeface="Helvetica" charset="0"/>
              </a:defRPr>
            </a:lvl9pPr>
          </a:lstStyle>
          <a:p>
            <a:pPr eaLnBrk="1" hangingPunct="1">
              <a:spcAft>
                <a:spcPts val="1800"/>
              </a:spcAft>
              <a:buClr>
                <a:srgbClr val="4C4C4C"/>
              </a:buClr>
              <a:buSzTx/>
              <a:buFontTx/>
              <a:buNone/>
            </a:pPr>
            <a:r>
              <a:rPr lang="en-US" altLang="en-US" sz="2400" i="1" u="sng" dirty="0">
                <a:latin typeface="Gill Sans MT" charset="0"/>
              </a:rPr>
              <a:t>&lt;name&gt;	:	  &lt;domain&gt;   	</a:t>
            </a:r>
            <a:r>
              <a:rPr lang="en-US" altLang="en-US" sz="2400" i="1" u="sng" dirty="0">
                <a:latin typeface="Gill Sans MT" charset="0"/>
                <a:sym typeface="Wingdings" charset="2"/>
              </a:rPr>
              <a:t>  &lt;range&gt;</a:t>
            </a:r>
            <a:endParaRPr lang="en-US" altLang="en-US" sz="2400" i="1" u="sng" dirty="0">
              <a:latin typeface="Gill Sans MT" charset="0"/>
            </a:endParaRPr>
          </a:p>
          <a:p>
            <a:pPr eaLnBrk="1" hangingPunct="1">
              <a:spcAft>
                <a:spcPts val="1800"/>
              </a:spcAft>
              <a:buClr>
                <a:srgbClr val="4C4C4C"/>
              </a:buClr>
              <a:buSzTx/>
              <a:buFontTx/>
              <a:buNone/>
            </a:pPr>
            <a:r>
              <a:rPr lang="en-US" altLang="en-US" sz="2400" dirty="0">
                <a:latin typeface="Gill Sans MT" charset="0"/>
              </a:rPr>
              <a:t>; </a:t>
            </a:r>
            <a:r>
              <a:rPr lang="en-US" altLang="en-US" sz="2400" dirty="0" err="1">
                <a:latin typeface="Gill Sans MT" charset="0"/>
              </a:rPr>
              <a:t>MrCoffee</a:t>
            </a:r>
            <a:r>
              <a:rPr lang="en-US" altLang="en-US" sz="2400" dirty="0">
                <a:latin typeface="Gill Sans MT" charset="0"/>
              </a:rPr>
              <a:t>	: 	Beans     Water    	</a:t>
            </a:r>
            <a:r>
              <a:rPr lang="en-US" altLang="en-US" sz="2400" dirty="0">
                <a:latin typeface="Gill Sans MT" charset="0"/>
                <a:sym typeface="Wingdings" charset="2"/>
              </a:rPr>
              <a:t> Coffee</a:t>
            </a:r>
            <a:endParaRPr lang="en-US" altLang="en-US" sz="2400" dirty="0">
              <a:latin typeface="Gill Sans MT" charset="0"/>
            </a:endParaRPr>
          </a:p>
          <a:p>
            <a:pPr eaLnBrk="1" hangingPunct="1">
              <a:spcAft>
                <a:spcPts val="1800"/>
              </a:spcAft>
              <a:buClr>
                <a:srgbClr val="4C4C4C"/>
              </a:buClr>
              <a:buSzTx/>
              <a:buFontTx/>
              <a:buNone/>
            </a:pPr>
            <a:r>
              <a:rPr lang="en-US" altLang="en-US" sz="2400" dirty="0">
                <a:latin typeface="Gill Sans MT" charset="0"/>
              </a:rPr>
              <a:t>; 	+ 	: 	Number Number 	</a:t>
            </a:r>
            <a:r>
              <a:rPr lang="en-US" altLang="en-US" sz="2400" dirty="0">
                <a:latin typeface="Gill Sans MT" charset="0"/>
                <a:sym typeface="Wingdings" charset="2"/>
              </a:rPr>
              <a:t> Number</a:t>
            </a:r>
          </a:p>
          <a:p>
            <a:pPr eaLnBrk="1" hangingPunct="1">
              <a:spcAft>
                <a:spcPts val="1800"/>
              </a:spcAft>
              <a:buClr>
                <a:srgbClr val="4C4C4C"/>
              </a:buClr>
              <a:buSzTx/>
              <a:buFontTx/>
              <a:buNone/>
            </a:pPr>
            <a:r>
              <a:rPr lang="en-US" altLang="en-US" sz="2400" dirty="0">
                <a:latin typeface="Gill Sans MT" charset="0"/>
              </a:rPr>
              <a:t>;	 - 	:	Number Number 	</a:t>
            </a:r>
            <a:r>
              <a:rPr lang="en-US" altLang="en-US" sz="2400" dirty="0">
                <a:latin typeface="Gill Sans MT" charset="0"/>
                <a:sym typeface="Wingdings" charset="2"/>
              </a:rPr>
              <a:t> Number</a:t>
            </a:r>
            <a:endParaRPr lang="en-US" altLang="en-US" sz="2400" dirty="0">
              <a:latin typeface="Gill Sans MT" charset="0"/>
            </a:endParaRPr>
          </a:p>
          <a:p>
            <a:pPr eaLnBrk="1" hangingPunct="1">
              <a:spcAft>
                <a:spcPts val="1800"/>
              </a:spcAft>
              <a:buClr>
                <a:srgbClr val="4C4C4C"/>
              </a:buClr>
              <a:buSzTx/>
              <a:buFontTx/>
              <a:buNone/>
            </a:pPr>
            <a:r>
              <a:rPr lang="en-US" altLang="en-US" sz="2400" dirty="0">
                <a:latin typeface="Gill Sans MT" charset="0"/>
              </a:rPr>
              <a:t>; 	sqrt 	:	Number 	</a:t>
            </a:r>
            <a:r>
              <a:rPr lang="en-US" altLang="en-US" sz="2400" dirty="0">
                <a:latin typeface="Gill Sans MT" charset="0"/>
                <a:sym typeface="Wingdings" charset="2"/>
              </a:rPr>
              <a:t> Number</a:t>
            </a:r>
          </a:p>
          <a:p>
            <a:pPr eaLnBrk="1" hangingPunct="1">
              <a:spcAft>
                <a:spcPts val="1800"/>
              </a:spcAft>
              <a:buClr>
                <a:srgbClr val="4C4C4C"/>
              </a:buClr>
              <a:buSzTx/>
              <a:buFontTx/>
              <a:buNone/>
            </a:pPr>
            <a:r>
              <a:rPr lang="en-US" altLang="en-US" sz="2400" dirty="0">
                <a:latin typeface="Gill Sans MT" charset="0"/>
                <a:sym typeface="Wingdings" charset="2"/>
              </a:rPr>
              <a:t>; </a:t>
            </a:r>
            <a:r>
              <a:rPr lang="en-US" altLang="en-US" sz="2400" dirty="0" err="1">
                <a:latin typeface="Gill Sans MT" charset="0"/>
                <a:sym typeface="Wingdings" charset="2"/>
              </a:rPr>
              <a:t>sqr</a:t>
            </a:r>
            <a:r>
              <a:rPr lang="en-US" altLang="en-US" sz="2400" dirty="0">
                <a:latin typeface="Gill Sans MT" charset="0"/>
                <a:sym typeface="Wingdings" charset="2"/>
              </a:rPr>
              <a:t>	:	Number	 Number</a:t>
            </a:r>
            <a:endParaRPr lang="en-US" altLang="en-US" sz="2400" dirty="0">
              <a:latin typeface="Gill Sans MT" charset="0"/>
            </a:endParaRPr>
          </a:p>
          <a:p>
            <a:pPr eaLnBrk="1" hangingPunct="1">
              <a:spcAft>
                <a:spcPts val="1800"/>
              </a:spcAft>
              <a:buClr>
                <a:srgbClr val="4C4C4C"/>
              </a:buClr>
              <a:buSzTx/>
              <a:buFontTx/>
              <a:buNone/>
            </a:pPr>
            <a:r>
              <a:rPr lang="en-US" altLang="en-US" sz="2400" dirty="0">
                <a:latin typeface="Gill Sans MT" charset="0"/>
              </a:rPr>
              <a:t>Can you fill out the contracts for +, -, *, and / ? </a:t>
            </a:r>
          </a:p>
        </p:txBody>
      </p:sp>
      <p:sp>
        <p:nvSpPr>
          <p:cNvPr id="62468"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00E282C8-230D-2346-8D44-4CCC76531EF1}" type="slidenum">
              <a:rPr lang="en-US" altLang="en-US" sz="1200">
                <a:solidFill>
                  <a:srgbClr val="D38E27"/>
                </a:solidFill>
                <a:latin typeface="Arial" charset="0"/>
              </a:rPr>
              <a:pPr>
                <a:spcBef>
                  <a:spcPct val="0"/>
                </a:spcBef>
                <a:buClrTx/>
                <a:buSzTx/>
                <a:buFontTx/>
                <a:buNone/>
              </a:pPr>
              <a:t>35</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Strings and Images</a:t>
            </a:r>
          </a:p>
        </p:txBody>
      </p:sp>
      <p:sp>
        <p:nvSpPr>
          <p:cNvPr id="3" name="Content Placeholder 2"/>
          <p:cNvSpPr>
            <a:spLocks noGrp="1"/>
          </p:cNvSpPr>
          <p:nvPr>
            <p:ph idx="1"/>
          </p:nvPr>
        </p:nvSpPr>
        <p:spPr/>
        <p:txBody>
          <a:bodyPr/>
          <a:lstStyle/>
          <a:p>
            <a:pPr eaLnBrk="1" hangingPunct="1">
              <a:lnSpc>
                <a:spcPct val="90000"/>
              </a:lnSpc>
              <a:spcAft>
                <a:spcPts val="1800"/>
              </a:spcAft>
              <a:buClr>
                <a:srgbClr val="4C4C4C"/>
              </a:buClr>
              <a:buFont typeface="Arial" charset="0"/>
              <a:buChar char="•"/>
            </a:pPr>
            <a:r>
              <a:rPr lang="en-US" altLang="en-US">
                <a:ea typeface="ＭＳ Ｐゴシック" charset="-128"/>
                <a:cs typeface="Helvetica" charset="0"/>
              </a:rPr>
              <a:t>One of these things is not like the other…</a:t>
            </a:r>
          </a:p>
          <a:p>
            <a:pPr lvl="4" eaLnBrk="1" hangingPunct="1">
              <a:lnSpc>
                <a:spcPct val="90000"/>
              </a:lnSpc>
              <a:spcAft>
                <a:spcPts val="1800"/>
              </a:spcAft>
              <a:buClr>
                <a:srgbClr val="4C4C4C"/>
              </a:buClr>
            </a:pPr>
            <a:r>
              <a:rPr lang="en-US" altLang="en-US" sz="2800" i="1">
                <a:solidFill>
                  <a:srgbClr val="000000"/>
                </a:solidFill>
                <a:ea typeface="ＭＳ Ｐゴシック" charset="-128"/>
                <a:cs typeface="Helvetica" charset="0"/>
              </a:rPr>
              <a:t>12     -53     “hello”     4.9</a:t>
            </a:r>
          </a:p>
          <a:p>
            <a:pPr eaLnBrk="1" hangingPunct="1">
              <a:lnSpc>
                <a:spcPct val="90000"/>
              </a:lnSpc>
              <a:spcAft>
                <a:spcPts val="1800"/>
              </a:spcAft>
              <a:buClr>
                <a:srgbClr val="4C4C4C"/>
              </a:buClr>
              <a:buFont typeface="Arial" charset="0"/>
              <a:buChar char="•"/>
            </a:pPr>
            <a:r>
              <a:rPr lang="en-US" altLang="en-US">
                <a:ea typeface="ＭＳ Ｐゴシック" charset="-128"/>
                <a:cs typeface="Helvetica" charset="0"/>
              </a:rPr>
              <a:t>A String is anything with quotes around it: </a:t>
            </a:r>
            <a:r>
              <a:rPr lang="ja-JP" altLang="en-US">
                <a:ea typeface="ＭＳ Ｐゴシック" charset="-128"/>
                <a:cs typeface="Helvetica" charset="0"/>
              </a:rPr>
              <a:t>“</a:t>
            </a:r>
            <a:r>
              <a:rPr lang="en-US" altLang="ja-JP">
                <a:ea typeface="ＭＳ Ｐゴシック" charset="-128"/>
                <a:cs typeface="Helvetica" charset="0"/>
              </a:rPr>
              <a:t>hello!</a:t>
            </a:r>
            <a:r>
              <a:rPr lang="ja-JP" altLang="en-US">
                <a:ea typeface="ＭＳ Ｐゴシック" charset="-128"/>
                <a:cs typeface="Helvetica" charset="0"/>
              </a:rPr>
              <a:t>”</a:t>
            </a:r>
            <a:r>
              <a:rPr lang="en-US" altLang="ja-JP">
                <a:ea typeface="ＭＳ Ｐゴシック" charset="-128"/>
                <a:cs typeface="Helvetica" charset="0"/>
              </a:rPr>
              <a:t>, </a:t>
            </a:r>
            <a:r>
              <a:rPr lang="ja-JP" altLang="en-US">
                <a:ea typeface="ＭＳ Ｐゴシック" charset="-128"/>
                <a:cs typeface="Helvetica" charset="0"/>
              </a:rPr>
              <a:t>“</a:t>
            </a:r>
            <a:r>
              <a:rPr lang="en-US" altLang="ja-JP">
                <a:ea typeface="ＭＳ Ｐゴシック" charset="-128"/>
                <a:cs typeface="Helvetica" charset="0"/>
              </a:rPr>
              <a:t>Houston</a:t>
            </a:r>
            <a:r>
              <a:rPr lang="ja-JP" altLang="en-US">
                <a:ea typeface="ＭＳ Ｐゴシック" charset="-128"/>
                <a:cs typeface="Helvetica" charset="0"/>
              </a:rPr>
              <a:t>”</a:t>
            </a:r>
            <a:r>
              <a:rPr lang="en-US" altLang="ja-JP">
                <a:ea typeface="ＭＳ Ｐゴシック" charset="-128"/>
                <a:cs typeface="Helvetica" charset="0"/>
              </a:rPr>
              <a:t> and </a:t>
            </a:r>
            <a:r>
              <a:rPr lang="ja-JP" altLang="en-US">
                <a:ea typeface="ＭＳ Ｐゴシック" charset="-128"/>
                <a:cs typeface="Helvetica" charset="0"/>
              </a:rPr>
              <a:t>“</a:t>
            </a:r>
            <a:r>
              <a:rPr lang="en-US" altLang="ja-JP">
                <a:ea typeface="ＭＳ Ｐゴシック" charset="-128"/>
                <a:cs typeface="Helvetica" charset="0"/>
              </a:rPr>
              <a:t>42</a:t>
            </a:r>
            <a:r>
              <a:rPr lang="ja-JP" altLang="en-US">
                <a:ea typeface="ＭＳ Ｐゴシック" charset="-128"/>
                <a:cs typeface="Helvetica" charset="0"/>
              </a:rPr>
              <a:t>”</a:t>
            </a:r>
            <a:r>
              <a:rPr lang="en-US" altLang="ja-JP">
                <a:ea typeface="ＭＳ Ｐゴシック" charset="-128"/>
                <a:cs typeface="Helvetica" charset="0"/>
              </a:rPr>
              <a:t> are all strings.</a:t>
            </a:r>
          </a:p>
          <a:p>
            <a:pPr eaLnBrk="1" hangingPunct="1">
              <a:lnSpc>
                <a:spcPct val="90000"/>
              </a:lnSpc>
              <a:spcAft>
                <a:spcPts val="1800"/>
              </a:spcAft>
              <a:buClr>
                <a:srgbClr val="4C4C4C"/>
              </a:buClr>
              <a:buFont typeface="Arial" charset="0"/>
              <a:buChar char="•"/>
            </a:pPr>
            <a:r>
              <a:rPr lang="en-US" altLang="en-US">
                <a:ea typeface="ＭＳ Ｐゴシック" charset="-128"/>
                <a:cs typeface="Helvetica" charset="0"/>
              </a:rPr>
              <a:t>How would you convert this to code? </a:t>
            </a:r>
          </a:p>
          <a:p>
            <a:pPr>
              <a:buFont typeface="Wingdings" charset="2"/>
              <a:buNone/>
            </a:pPr>
            <a:endParaRPr lang="en-US" altLang="en-US">
              <a:ea typeface="ＭＳ Ｐゴシック" charset="-128"/>
              <a:cs typeface="Helvetica" charset="0"/>
            </a:endParaRPr>
          </a:p>
        </p:txBody>
      </p:sp>
      <p:grpSp>
        <p:nvGrpSpPr>
          <p:cNvPr id="13" name="Group 10"/>
          <p:cNvGrpSpPr>
            <a:grpSpLocks/>
          </p:cNvGrpSpPr>
          <p:nvPr/>
        </p:nvGrpSpPr>
        <p:grpSpPr bwMode="auto">
          <a:xfrm>
            <a:off x="3429000" y="5029200"/>
            <a:ext cx="2133600" cy="1676400"/>
            <a:chOff x="3124200" y="3657600"/>
            <a:chExt cx="2133600" cy="2133600"/>
          </a:xfrm>
        </p:grpSpPr>
        <p:grpSp>
          <p:nvGrpSpPr>
            <p:cNvPr id="63494" name="Group 1"/>
            <p:cNvGrpSpPr>
              <a:grpSpLocks/>
            </p:cNvGrpSpPr>
            <p:nvPr/>
          </p:nvGrpSpPr>
          <p:grpSpPr bwMode="auto">
            <a:xfrm>
              <a:off x="3124200" y="3657600"/>
              <a:ext cx="2133600" cy="2133600"/>
              <a:chOff x="3124200" y="3657600"/>
              <a:chExt cx="2133600" cy="2133600"/>
            </a:xfrm>
          </p:grpSpPr>
          <p:sp>
            <p:nvSpPr>
              <p:cNvPr id="63496" name="Oval 20"/>
              <p:cNvSpPr>
                <a:spLocks noChangeArrowheads="1"/>
              </p:cNvSpPr>
              <p:nvPr/>
            </p:nvSpPr>
            <p:spPr bwMode="auto">
              <a:xfrm>
                <a:off x="3124200" y="3657600"/>
                <a:ext cx="2133600" cy="2133600"/>
              </a:xfrm>
              <a:prstGeom prst="ellipse">
                <a:avLst/>
              </a:prstGeom>
              <a:solidFill>
                <a:srgbClr val="FFFFFF"/>
              </a:solidFill>
              <a:ln w="9525">
                <a:solidFill>
                  <a:srgbClr val="000000"/>
                </a:solidFill>
                <a:round/>
                <a:headEnd/>
                <a:tailEnd/>
              </a:ln>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2400">
                  <a:latin typeface="Arial" charset="0"/>
                </a:endParaRPr>
              </a:p>
            </p:txBody>
          </p:sp>
          <p:sp>
            <p:nvSpPr>
              <p:cNvPr id="63497" name="Text Box 21"/>
              <p:cNvSpPr txBox="1">
                <a:spLocks noChangeArrowheads="1"/>
              </p:cNvSpPr>
              <p:nvPr/>
            </p:nvSpPr>
            <p:spPr bwMode="auto">
              <a:xfrm>
                <a:off x="3124200" y="4507653"/>
                <a:ext cx="2133600" cy="44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latin typeface="Times New Roman" charset="0"/>
                  </a:rPr>
                  <a:t>50  </a:t>
                </a:r>
                <a:r>
                  <a:rPr lang="ja-JP" altLang="en-US" sz="2000">
                    <a:latin typeface="Times New Roman" charset="0"/>
                  </a:rPr>
                  <a:t>“</a:t>
                </a:r>
                <a:r>
                  <a:rPr lang="en-US" altLang="ja-JP" sz="2000">
                    <a:latin typeface="Times New Roman" charset="0"/>
                  </a:rPr>
                  <a:t>solid</a:t>
                </a:r>
                <a:r>
                  <a:rPr lang="ja-JP" altLang="en-US" sz="2000">
                    <a:latin typeface="Times New Roman" charset="0"/>
                  </a:rPr>
                  <a:t>”</a:t>
                </a:r>
                <a:r>
                  <a:rPr lang="en-US" altLang="ja-JP" sz="2000">
                    <a:latin typeface="Times New Roman" charset="0"/>
                  </a:rPr>
                  <a:t>  </a:t>
                </a:r>
                <a:r>
                  <a:rPr lang="ja-JP" altLang="en-US" sz="2000">
                    <a:latin typeface="Times New Roman" charset="0"/>
                  </a:rPr>
                  <a:t>“</a:t>
                </a:r>
                <a:r>
                  <a:rPr lang="en-US" altLang="ja-JP" sz="2000">
                    <a:latin typeface="Times New Roman" charset="0"/>
                  </a:rPr>
                  <a:t>red</a:t>
                </a:r>
                <a:r>
                  <a:rPr lang="ja-JP" altLang="en-US" sz="2000">
                    <a:latin typeface="Times New Roman" charset="0"/>
                  </a:rPr>
                  <a:t>”</a:t>
                </a:r>
                <a:endParaRPr lang="en-US" altLang="en-US" sz="2000">
                  <a:latin typeface="Times New Roman" charset="0"/>
                </a:endParaRPr>
              </a:p>
            </p:txBody>
          </p:sp>
          <p:sp>
            <p:nvSpPr>
              <p:cNvPr id="63498" name="Text Box 22"/>
              <p:cNvSpPr txBox="1">
                <a:spLocks noChangeArrowheads="1"/>
              </p:cNvSpPr>
              <p:nvPr/>
            </p:nvSpPr>
            <p:spPr bwMode="auto">
              <a:xfrm>
                <a:off x="3429000" y="3733800"/>
                <a:ext cx="1447800" cy="44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2400">
                    <a:latin typeface="Times New Roman" charset="0"/>
                  </a:rPr>
                  <a:t>star</a:t>
                </a:r>
              </a:p>
            </p:txBody>
          </p:sp>
        </p:grpSp>
        <p:cxnSp>
          <p:nvCxnSpPr>
            <p:cNvPr id="15" name="Straight Connector 14"/>
            <p:cNvCxnSpPr/>
            <p:nvPr/>
          </p:nvCxnSpPr>
          <p:spPr>
            <a:xfrm>
              <a:off x="3200400" y="4334453"/>
              <a:ext cx="1981200" cy="202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9" name="TextBox 18"/>
          <p:cNvSpPr txBox="1">
            <a:spLocks noChangeArrowheads="1"/>
          </p:cNvSpPr>
          <p:nvPr/>
        </p:nvSpPr>
        <p:spPr bwMode="auto">
          <a:xfrm>
            <a:off x="1752600" y="5562600"/>
            <a:ext cx="5310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3000">
                <a:latin typeface="Courier" charset="0"/>
              </a:rPr>
              <a:t>(star 50 “solid” “red”)</a:t>
            </a:r>
          </a:p>
        </p:txBody>
      </p:sp>
      <p:sp>
        <p:nvSpPr>
          <p:cNvPr id="63493"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26B9EFA0-C4F8-B046-916C-ED8EE7DB235B}" type="slidenum">
              <a:rPr lang="en-US" altLang="en-US" sz="1200">
                <a:solidFill>
                  <a:srgbClr val="D38E27"/>
                </a:solidFill>
                <a:latin typeface="Arial" charset="0"/>
              </a:rPr>
              <a:pPr>
                <a:spcBef>
                  <a:spcPct val="0"/>
                </a:spcBef>
                <a:buClrTx/>
                <a:buSzTx/>
                <a:buFontTx/>
                <a:buNone/>
              </a:pPr>
              <a:t>36</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More Image Functions</a:t>
            </a:r>
          </a:p>
        </p:txBody>
      </p:sp>
      <p:sp>
        <p:nvSpPr>
          <p:cNvPr id="4" name="Content Placeholder 2"/>
          <p:cNvSpPr txBox="1">
            <a:spLocks/>
          </p:cNvSpPr>
          <p:nvPr/>
        </p:nvSpPr>
        <p:spPr bwMode="auto">
          <a:xfrm>
            <a:off x="457200" y="17065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lr>
                <a:schemeClr val="tx1"/>
              </a:buClr>
              <a:buSzPct val="70000"/>
              <a:buFont typeface="Wingdings" charset="2"/>
              <a:buChar char="§"/>
              <a:tabLst>
                <a:tab pos="2112963" algn="l"/>
                <a:tab pos="6630988" algn="l"/>
              </a:tabLst>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tabLst>
                <a:tab pos="2112963" algn="l"/>
                <a:tab pos="6630988" algn="l"/>
              </a:tabLst>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tabLst>
                <a:tab pos="2112963" algn="l"/>
                <a:tab pos="6630988" algn="l"/>
              </a:tabLst>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tabLst>
                <a:tab pos="2112963" algn="l"/>
                <a:tab pos="6630988" algn="l"/>
              </a:tabLst>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tabLst>
                <a:tab pos="2112963" algn="l"/>
                <a:tab pos="6630988" algn="l"/>
              </a:tabLst>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tabLst>
                <a:tab pos="2112963" algn="l"/>
                <a:tab pos="6630988" algn="l"/>
              </a:tabLst>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tabLst>
                <a:tab pos="2112963" algn="l"/>
                <a:tab pos="6630988" algn="l"/>
              </a:tabLst>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tabLst>
                <a:tab pos="2112963" algn="l"/>
                <a:tab pos="6630988" algn="l"/>
              </a:tabLst>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tabLst>
                <a:tab pos="2112963" algn="l"/>
                <a:tab pos="6630988" algn="l"/>
              </a:tabLst>
              <a:defRPr sz="1600">
                <a:solidFill>
                  <a:srgbClr val="000000"/>
                </a:solidFill>
                <a:latin typeface="Helvetica" charset="0"/>
                <a:ea typeface="ＭＳ Ｐゴシック" charset="-128"/>
                <a:cs typeface="Helvetica" charset="0"/>
              </a:defRPr>
            </a:lvl9pPr>
          </a:lstStyle>
          <a:p>
            <a:pPr>
              <a:buFont typeface="Wingdings 2" charset="2"/>
              <a:buNone/>
            </a:pPr>
            <a:r>
              <a:rPr lang="en-US" altLang="en-US">
                <a:latin typeface="Arial" charset="0"/>
              </a:rPr>
              <a:t>; circle :	Number String String 	</a:t>
            </a:r>
            <a:r>
              <a:rPr lang="en-US" altLang="en-US">
                <a:latin typeface="Arial" charset="0"/>
                <a:sym typeface="Wingdings" charset="2"/>
              </a:rPr>
              <a:t></a:t>
            </a:r>
            <a:r>
              <a:rPr lang="en-US" altLang="en-US">
                <a:latin typeface="Arial" charset="0"/>
              </a:rPr>
              <a:t> Image</a:t>
            </a:r>
          </a:p>
          <a:p>
            <a:pPr>
              <a:buFont typeface="Wingdings 2" charset="2"/>
              <a:buNone/>
            </a:pPr>
            <a:r>
              <a:rPr lang="en-US" altLang="en-US">
                <a:latin typeface="Arial" charset="0"/>
              </a:rPr>
              <a:t>; ellipse:	Number Number String String </a:t>
            </a:r>
            <a:r>
              <a:rPr lang="en-US" altLang="en-US">
                <a:latin typeface="Arial" charset="0"/>
                <a:sym typeface="Wingdings" charset="2"/>
              </a:rPr>
              <a:t> Image</a:t>
            </a:r>
            <a:endParaRPr lang="en-US" altLang="en-US">
              <a:latin typeface="Arial" charset="0"/>
            </a:endParaRPr>
          </a:p>
          <a:p>
            <a:pPr>
              <a:buFont typeface="Wingdings 2" charset="2"/>
              <a:buNone/>
            </a:pPr>
            <a:r>
              <a:rPr lang="en-US" altLang="en-US">
                <a:latin typeface="Arial" charset="0"/>
              </a:rPr>
              <a:t>; triangle: 	Number String String 	</a:t>
            </a:r>
            <a:r>
              <a:rPr lang="en-US" altLang="en-US">
                <a:latin typeface="Arial" charset="0"/>
                <a:sym typeface="Wingdings" charset="2"/>
              </a:rPr>
              <a:t> Image</a:t>
            </a:r>
          </a:p>
          <a:p>
            <a:pPr>
              <a:buFont typeface="Wingdings 2" charset="2"/>
              <a:buNone/>
            </a:pPr>
            <a:r>
              <a:rPr lang="en-US" altLang="en-US">
                <a:latin typeface="Arial" charset="0"/>
                <a:sym typeface="Wingdings" charset="2"/>
              </a:rPr>
              <a:t>; rectangle: Number Number String String  Image</a:t>
            </a:r>
          </a:p>
          <a:p>
            <a:pPr>
              <a:buFontTx/>
              <a:buNone/>
            </a:pPr>
            <a:r>
              <a:rPr lang="en-US" altLang="en-US">
                <a:latin typeface="Arial" charset="0"/>
                <a:sym typeface="Wingdings" charset="2"/>
              </a:rPr>
              <a:t>; text:	String Number String	 Image</a:t>
            </a:r>
          </a:p>
          <a:p>
            <a:pPr>
              <a:buFontTx/>
              <a:buNone/>
            </a:pPr>
            <a:endParaRPr lang="en-US" altLang="en-US">
              <a:latin typeface="Arial" charset="0"/>
              <a:sym typeface="Wingdings" charset="2"/>
            </a:endParaRPr>
          </a:p>
          <a:p>
            <a:pPr>
              <a:buFont typeface="Wingdings 2" charset="2"/>
              <a:buNone/>
            </a:pPr>
            <a:r>
              <a:rPr lang="en-US" altLang="en-US">
                <a:latin typeface="Arial" charset="0"/>
                <a:sym typeface="Wingdings" charset="2"/>
              </a:rPr>
              <a:t>; rotate :	Number Image 	 Image</a:t>
            </a:r>
          </a:p>
          <a:p>
            <a:pPr>
              <a:buFont typeface="Wingdings 2" charset="2"/>
              <a:buNone/>
            </a:pPr>
            <a:r>
              <a:rPr lang="en-US" altLang="en-US">
                <a:latin typeface="Arial" charset="0"/>
                <a:sym typeface="Wingdings" charset="2"/>
              </a:rPr>
              <a:t>; scale:	Number Image	 Image</a:t>
            </a:r>
          </a:p>
          <a:p>
            <a:pPr>
              <a:buFont typeface="Wingdings 2" charset="2"/>
              <a:buNone/>
            </a:pPr>
            <a:endParaRPr lang="en-US" altLang="en-US">
              <a:latin typeface="Arial" charset="0"/>
              <a:sym typeface="Wingdings" charset="2"/>
            </a:endParaRPr>
          </a:p>
          <a:p>
            <a:pPr>
              <a:buFont typeface="Wingdings 2" charset="2"/>
              <a:buNone/>
            </a:pPr>
            <a:r>
              <a:rPr lang="en-US" altLang="en-US">
                <a:latin typeface="Arial" charset="0"/>
                <a:sym typeface="Wingdings" charset="2"/>
              </a:rPr>
              <a:t>…and dozens more!</a:t>
            </a:r>
            <a:endParaRPr lang="en-US" altLang="en-US">
              <a:latin typeface="Arial" charset="0"/>
            </a:endParaRPr>
          </a:p>
        </p:txBody>
      </p:sp>
      <p:sp>
        <p:nvSpPr>
          <p:cNvPr id="64516"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4651FAEE-5DD1-1845-955F-5848C70CB957}" type="slidenum">
              <a:rPr lang="en-US" altLang="en-US" sz="1200">
                <a:solidFill>
                  <a:srgbClr val="D38E27"/>
                </a:solidFill>
                <a:latin typeface="Arial" charset="0"/>
              </a:rPr>
              <a:pPr>
                <a:spcBef>
                  <a:spcPct val="0"/>
                </a:spcBef>
                <a:buClrTx/>
                <a:buSzTx/>
                <a:buFontTx/>
                <a:buNone/>
              </a:pPr>
              <a:t>37</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Error Messages</a:t>
            </a:r>
          </a:p>
        </p:txBody>
      </p:sp>
      <p:sp>
        <p:nvSpPr>
          <p:cNvPr id="62466" name="Content Placeholder 2"/>
          <p:cNvSpPr>
            <a:spLocks noGrp="1"/>
          </p:cNvSpPr>
          <p:nvPr>
            <p:ph idx="1"/>
          </p:nvPr>
        </p:nvSpPr>
        <p:spPr>
          <a:xfrm>
            <a:off x="304800" y="1828800"/>
            <a:ext cx="8686800" cy="4251325"/>
          </a:xfrm>
        </p:spPr>
        <p:txBody>
          <a:bodyPr/>
          <a:lstStyle/>
          <a:p>
            <a:pPr marL="0" indent="0">
              <a:lnSpc>
                <a:spcPct val="200000"/>
              </a:lnSpc>
              <a:buFont typeface="Wingdings" charset="2"/>
              <a:buNone/>
              <a:defRPr/>
            </a:pPr>
            <a:r>
              <a:rPr lang="en-US" altLang="en-US" dirty="0">
                <a:latin typeface="Helvetica" charset="0"/>
                <a:ea typeface="ＭＳ Ｐゴシック" charset="-128"/>
                <a:cs typeface="Helvetica" charset="0"/>
              </a:rPr>
              <a:t>How we react is key: are we scared or excited?</a:t>
            </a:r>
          </a:p>
          <a:p>
            <a:pPr>
              <a:lnSpc>
                <a:spcPct val="200000"/>
              </a:lnSpc>
              <a:defRPr/>
            </a:pPr>
            <a:r>
              <a:rPr lang="en-US" altLang="en-US" dirty="0">
                <a:latin typeface="Helvetica" charset="0"/>
                <a:ea typeface="ＭＳ Ｐゴシック" charset="-128"/>
                <a:cs typeface="Helvetica" charset="0"/>
              </a:rPr>
              <a:t>“The computer is giving you a </a:t>
            </a:r>
            <a:r>
              <a:rPr lang="en-US" altLang="en-US" i="1" dirty="0">
                <a:latin typeface="Helvetica" charset="0"/>
                <a:ea typeface="ＭＳ Ｐゴシック" charset="-128"/>
                <a:cs typeface="Helvetica" charset="0"/>
              </a:rPr>
              <a:t>clue</a:t>
            </a:r>
            <a:r>
              <a:rPr lang="mr-IN" altLang="en-US" dirty="0">
                <a:latin typeface="Helvetica" charset="0"/>
                <a:ea typeface="ＭＳ Ｐゴシック" charset="-128"/>
                <a:cs typeface="Helvetica" charset="0"/>
              </a:rPr>
              <a:t>…</a:t>
            </a:r>
            <a:r>
              <a:rPr lang="en-US" altLang="en-US" dirty="0">
                <a:latin typeface="Helvetica" charset="0"/>
                <a:ea typeface="ＭＳ Ｐゴシック" charset="-128"/>
                <a:cs typeface="Helvetica" charset="0"/>
              </a:rPr>
              <a:t>”</a:t>
            </a:r>
          </a:p>
          <a:p>
            <a:pPr>
              <a:lnSpc>
                <a:spcPct val="200000"/>
              </a:lnSpc>
              <a:defRPr/>
            </a:pPr>
            <a:r>
              <a:rPr lang="en-US" altLang="en-US" dirty="0">
                <a:latin typeface="Helvetica" charset="0"/>
                <a:ea typeface="ＭＳ Ｐゴシック" charset="-128"/>
                <a:cs typeface="Helvetica" charset="0"/>
              </a:rPr>
              <a:t>“What do you think it’s trying to tell us</a:t>
            </a:r>
            <a:r>
              <a:rPr lang="mr-IN" altLang="en-US" dirty="0">
                <a:latin typeface="Helvetica" charset="0"/>
                <a:ea typeface="ＭＳ Ｐゴシック" charset="-128"/>
                <a:cs typeface="Helvetica" charset="0"/>
              </a:rPr>
              <a:t>…</a:t>
            </a:r>
            <a:r>
              <a:rPr lang="en-US" altLang="en-US" dirty="0">
                <a:latin typeface="Helvetica" charset="0"/>
                <a:ea typeface="ＭＳ Ｐゴシック" charset="-128"/>
                <a:cs typeface="Helvetica" charset="0"/>
              </a:rPr>
              <a:t>?”</a:t>
            </a:r>
          </a:p>
        </p:txBody>
      </p:sp>
      <p:sp>
        <p:nvSpPr>
          <p:cNvPr id="65539"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3D2B75A0-64D7-934C-8DC5-BB003F49E1B5}" type="slidenum">
              <a:rPr lang="en-US" altLang="en-US" sz="1200">
                <a:solidFill>
                  <a:srgbClr val="D38E27"/>
                </a:solidFill>
                <a:latin typeface="Arial" charset="0"/>
              </a:rPr>
              <a:pPr>
                <a:spcBef>
                  <a:spcPct val="0"/>
                </a:spcBef>
                <a:buClrTx/>
                <a:buSzTx/>
                <a:buFontTx/>
                <a:buNone/>
              </a:pPr>
              <a:t>38</a:t>
            </a:fld>
            <a:endParaRPr lang="en-US" altLang="en-US" sz="1200">
              <a:solidFill>
                <a:srgbClr val="D38E27"/>
              </a:solidFill>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Driver / Navigator</a:t>
            </a:r>
          </a:p>
        </p:txBody>
      </p:sp>
      <p:sp>
        <p:nvSpPr>
          <p:cNvPr id="3" name="Content Placeholder 2"/>
          <p:cNvSpPr>
            <a:spLocks noGrp="1"/>
          </p:cNvSpPr>
          <p:nvPr>
            <p:ph idx="1"/>
          </p:nvPr>
        </p:nvSpPr>
        <p:spPr/>
        <p:txBody>
          <a:bodyPr/>
          <a:lstStyle/>
          <a:p>
            <a:pPr eaLnBrk="1" hangingPunct="1">
              <a:lnSpc>
                <a:spcPct val="200000"/>
              </a:lnSpc>
              <a:spcAft>
                <a:spcPts val="1800"/>
              </a:spcAft>
              <a:buClr>
                <a:srgbClr val="4C4C4C"/>
              </a:buClr>
              <a:buFont typeface="Arial" charset="0"/>
              <a:buChar char="•"/>
            </a:pPr>
            <a:r>
              <a:rPr lang="en-US" altLang="en-US">
                <a:ea typeface="ＭＳ Ｐゴシック" charset="-128"/>
                <a:cs typeface="Helvetica" charset="0"/>
              </a:rPr>
              <a:t>Pair programming needs structure!</a:t>
            </a:r>
          </a:p>
          <a:p>
            <a:pPr eaLnBrk="1" hangingPunct="1">
              <a:lnSpc>
                <a:spcPct val="200000"/>
              </a:lnSpc>
              <a:spcAft>
                <a:spcPts val="1800"/>
              </a:spcAft>
              <a:buClr>
                <a:srgbClr val="4C4C4C"/>
              </a:buClr>
              <a:buFont typeface="Arial" charset="0"/>
              <a:buChar char="•"/>
            </a:pPr>
            <a:r>
              <a:rPr lang="en-US" altLang="en-US">
                <a:ea typeface="ＭＳ Ｐゴシック" charset="-128"/>
                <a:cs typeface="Helvetica" charset="0"/>
              </a:rPr>
              <a:t>The “Driver” has their eyes on the computer</a:t>
            </a:r>
            <a:endParaRPr lang="en-US" altLang="ja-JP">
              <a:ea typeface="ＭＳ Ｐゴシック" charset="-128"/>
              <a:cs typeface="Helvetica" charset="0"/>
            </a:endParaRPr>
          </a:p>
          <a:p>
            <a:pPr eaLnBrk="1" hangingPunct="1">
              <a:lnSpc>
                <a:spcPct val="200000"/>
              </a:lnSpc>
              <a:spcAft>
                <a:spcPts val="1800"/>
              </a:spcAft>
              <a:buClr>
                <a:srgbClr val="4C4C4C"/>
              </a:buClr>
              <a:buFont typeface="Arial" charset="0"/>
              <a:buChar char="•"/>
            </a:pPr>
            <a:r>
              <a:rPr lang="en-US" altLang="en-US">
                <a:ea typeface="ＭＳ Ｐゴシック" charset="-128"/>
                <a:cs typeface="Helvetica" charset="0"/>
              </a:rPr>
              <a:t>The “Navigator” has their eyes on the workbook</a:t>
            </a:r>
          </a:p>
          <a:p>
            <a:pPr eaLnBrk="1" hangingPunct="1">
              <a:lnSpc>
                <a:spcPct val="200000"/>
              </a:lnSpc>
              <a:spcAft>
                <a:spcPts val="1800"/>
              </a:spcAft>
              <a:buClr>
                <a:srgbClr val="4C4C4C"/>
              </a:buClr>
              <a:buFont typeface="Arial" charset="0"/>
              <a:buChar char="•"/>
            </a:pPr>
            <a:r>
              <a:rPr lang="en-US" altLang="en-US">
                <a:ea typeface="ＭＳ Ｐゴシック" charset="-128"/>
                <a:cs typeface="Helvetica" charset="0"/>
              </a:rPr>
              <a:t>Switch roles regularly</a:t>
            </a:r>
          </a:p>
          <a:p>
            <a:pPr>
              <a:lnSpc>
                <a:spcPct val="200000"/>
              </a:lnSpc>
              <a:buFont typeface="Wingdings" charset="2"/>
              <a:buNone/>
            </a:pPr>
            <a:endParaRPr lang="en-US" altLang="en-US">
              <a:ea typeface="ＭＳ Ｐゴシック" charset="-128"/>
              <a:cs typeface="Helvetica" charset="0"/>
            </a:endParaRPr>
          </a:p>
        </p:txBody>
      </p:sp>
      <p:sp>
        <p:nvSpPr>
          <p:cNvPr id="66563"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B8E56403-A9FD-224D-BC80-F575094B92A6}" type="slidenum">
              <a:rPr lang="en-US" altLang="en-US" sz="1200">
                <a:solidFill>
                  <a:srgbClr val="D38E27"/>
                </a:solidFill>
                <a:latin typeface="Arial" charset="0"/>
              </a:rPr>
              <a:pPr>
                <a:spcBef>
                  <a:spcPct val="0"/>
                </a:spcBef>
                <a:buClrTx/>
                <a:buSzTx/>
                <a:buFontTx/>
                <a:buNone/>
              </a:pPr>
              <a:t>39</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Goals for this Workshop</a:t>
            </a:r>
          </a:p>
        </p:txBody>
      </p:sp>
      <p:sp>
        <p:nvSpPr>
          <p:cNvPr id="18434" name="Content Placeholder 2"/>
          <p:cNvSpPr>
            <a:spLocks noGrp="1"/>
          </p:cNvSpPr>
          <p:nvPr>
            <p:ph idx="1"/>
          </p:nvPr>
        </p:nvSpPr>
        <p:spPr/>
        <p:txBody>
          <a:bodyPr/>
          <a:lstStyle/>
          <a:p>
            <a:pPr>
              <a:lnSpc>
                <a:spcPct val="150000"/>
              </a:lnSpc>
            </a:pPr>
            <a:r>
              <a:rPr lang="en-US" altLang="en-US" dirty="0">
                <a:ea typeface="ＭＳ Ｐゴシック" charset="-128"/>
                <a:cs typeface="Helvetica" charset="0"/>
              </a:rPr>
              <a:t>Explore the challenge of algebra</a:t>
            </a:r>
          </a:p>
          <a:p>
            <a:pPr>
              <a:lnSpc>
                <a:spcPct val="150000"/>
              </a:lnSpc>
            </a:pPr>
            <a:r>
              <a:rPr lang="en-US" altLang="en-US" dirty="0">
                <a:ea typeface="ＭＳ Ｐゴシック" charset="-128"/>
                <a:cs typeface="Helvetica" charset="0"/>
              </a:rPr>
              <a:t>Get comfortable with programming</a:t>
            </a:r>
          </a:p>
          <a:p>
            <a:pPr>
              <a:lnSpc>
                <a:spcPct val="150000"/>
              </a:lnSpc>
            </a:pPr>
            <a:r>
              <a:rPr lang="en-US" altLang="en-US" dirty="0">
                <a:ea typeface="ＭＳ Ｐゴシック" charset="-128"/>
                <a:cs typeface="Helvetica" charset="0"/>
              </a:rPr>
              <a:t>Work through the entire curriculum</a:t>
            </a:r>
          </a:p>
          <a:p>
            <a:pPr>
              <a:lnSpc>
                <a:spcPct val="150000"/>
              </a:lnSpc>
            </a:pPr>
            <a:r>
              <a:rPr lang="en-US" altLang="en-US" dirty="0">
                <a:ea typeface="ＭＳ Ｐゴシック" charset="-128"/>
                <a:cs typeface="Helvetica" charset="0"/>
              </a:rPr>
              <a:t>Discuss pedagogy</a:t>
            </a:r>
          </a:p>
          <a:p>
            <a:pPr>
              <a:lnSpc>
                <a:spcPct val="150000"/>
              </a:lnSpc>
            </a:pPr>
            <a:r>
              <a:rPr lang="en-US" altLang="en-US" dirty="0">
                <a:ea typeface="ＭＳ Ｐゴシック" charset="-128"/>
                <a:cs typeface="Helvetica" charset="0"/>
              </a:rPr>
              <a:t>At the end: discuss integration</a:t>
            </a:r>
          </a:p>
        </p:txBody>
      </p:sp>
      <p:sp>
        <p:nvSpPr>
          <p:cNvPr id="19459"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DC2BAC6D-673F-1041-9FE2-EAF86911E7E1}" type="slidenum">
              <a:rPr lang="en-US" altLang="en-US" sz="1200">
                <a:solidFill>
                  <a:srgbClr val="D38E27"/>
                </a:solidFill>
                <a:latin typeface="Arial" charset="0"/>
              </a:rPr>
              <a:pPr>
                <a:spcBef>
                  <a:spcPct val="0"/>
                </a:spcBef>
                <a:buClrTx/>
                <a:buSzTx/>
                <a:buFontTx/>
                <a:buNone/>
              </a:pPr>
              <a:t>4</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ontent Placeholder 2"/>
          <p:cNvSpPr>
            <a:spLocks noGrp="1"/>
          </p:cNvSpPr>
          <p:nvPr>
            <p:ph idx="1"/>
          </p:nvPr>
        </p:nvSpPr>
        <p:spPr>
          <a:xfrm>
            <a:off x="301625" y="3505200"/>
            <a:ext cx="8686800" cy="609600"/>
          </a:xfrm>
        </p:spPr>
        <p:txBody>
          <a:bodyPr/>
          <a:lstStyle/>
          <a:p>
            <a:pPr marL="0" indent="0" algn="ctr">
              <a:buFont typeface="Wingdings" charset="2"/>
              <a:buNone/>
            </a:pPr>
            <a:r>
              <a:rPr lang="en-US" altLang="en-US">
                <a:latin typeface="Helvetica" charset="0"/>
                <a:ea typeface="ＭＳ Ｐゴシック" charset="-128"/>
                <a:cs typeface="Helvetica" charset="0"/>
              </a:rPr>
              <a:t>10min Break!</a:t>
            </a:r>
          </a:p>
        </p:txBody>
      </p:sp>
      <p:sp>
        <p:nvSpPr>
          <p:cNvPr id="67586"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9C15683F-2BEE-114F-A21B-A5B2152FD11F}" type="slidenum">
              <a:rPr lang="en-US" altLang="en-US" sz="1200">
                <a:solidFill>
                  <a:srgbClr val="D38E27"/>
                </a:solidFill>
                <a:latin typeface="Arial" charset="0"/>
              </a:rPr>
              <a:pPr>
                <a:spcBef>
                  <a:spcPct val="0"/>
                </a:spcBef>
                <a:buClrTx/>
                <a:buSzTx/>
                <a:buFontTx/>
                <a:buNone/>
              </a:pPr>
              <a:t>40</a:t>
            </a:fld>
            <a:endParaRPr lang="en-US" altLang="en-US" sz="1200">
              <a:solidFill>
                <a:srgbClr val="D38E27"/>
              </a:solidFill>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Unit 3</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Defining Values</a:t>
            </a:r>
          </a:p>
        </p:txBody>
      </p:sp>
      <p:sp>
        <p:nvSpPr>
          <p:cNvPr id="3" name="Content Placeholder 2"/>
          <p:cNvSpPr>
            <a:spLocks noGrp="1"/>
          </p:cNvSpPr>
          <p:nvPr>
            <p:ph idx="1"/>
          </p:nvPr>
        </p:nvSpPr>
        <p:spPr/>
        <p:txBody>
          <a:bodyPr/>
          <a:lstStyle/>
          <a:p>
            <a:pPr>
              <a:lnSpc>
                <a:spcPct val="150000"/>
              </a:lnSpc>
            </a:pPr>
            <a:r>
              <a:rPr lang="en-US" altLang="en-US" sz="2000" dirty="0">
                <a:ea typeface="ＭＳ Ｐゴシック" charset="-128"/>
                <a:cs typeface="Helvetica" charset="0"/>
              </a:rPr>
              <a:t>Open the “Defining Values” link from the teachers-only page, and Run</a:t>
            </a:r>
          </a:p>
          <a:p>
            <a:pPr>
              <a:lnSpc>
                <a:spcPct val="150000"/>
              </a:lnSpc>
            </a:pPr>
            <a:r>
              <a:rPr lang="en-US" altLang="en-US" sz="2000" dirty="0">
                <a:ea typeface="ＭＳ Ｐゴシック" charset="-128"/>
                <a:cs typeface="Helvetica" charset="0"/>
              </a:rPr>
              <a:t>What do you think the code on line 3 does? Line 4?</a:t>
            </a:r>
          </a:p>
          <a:p>
            <a:pPr>
              <a:lnSpc>
                <a:spcPct val="150000"/>
              </a:lnSpc>
            </a:pPr>
            <a:r>
              <a:rPr lang="en-US" altLang="en-US" sz="2000" dirty="0">
                <a:ea typeface="ＭＳ Ｐゴシック" charset="-128"/>
                <a:cs typeface="Helvetica" charset="0"/>
              </a:rPr>
              <a:t>What will happen if I evaluate TITLE in the Interactions window?</a:t>
            </a:r>
          </a:p>
          <a:p>
            <a:pPr>
              <a:lnSpc>
                <a:spcPct val="150000"/>
              </a:lnSpc>
            </a:pPr>
            <a:r>
              <a:rPr lang="en-US" altLang="en-US" sz="2000" dirty="0">
                <a:ea typeface="ＭＳ Ｐゴシック" charset="-128"/>
                <a:cs typeface="Helvetica" charset="0"/>
              </a:rPr>
              <a:t>How could we change the title of our game?</a:t>
            </a:r>
          </a:p>
          <a:p>
            <a:pPr>
              <a:lnSpc>
                <a:spcPct val="150000"/>
              </a:lnSpc>
            </a:pPr>
            <a:r>
              <a:rPr lang="en-US" altLang="en-US" sz="2000" dirty="0">
                <a:ea typeface="ＭＳ Ｐゴシック" charset="-128"/>
                <a:cs typeface="Helvetica" charset="0"/>
              </a:rPr>
              <a:t>Click “Remix”, and name your file</a:t>
            </a:r>
          </a:p>
          <a:p>
            <a:pPr>
              <a:lnSpc>
                <a:spcPct val="150000"/>
              </a:lnSpc>
            </a:pPr>
            <a:r>
              <a:rPr lang="en-US" altLang="en-US" sz="2000" dirty="0">
                <a:ea typeface="ＭＳ Ｐゴシック" charset="-128"/>
                <a:cs typeface="Helvetica" charset="0"/>
              </a:rPr>
              <a:t>What other definitions do you see?</a:t>
            </a:r>
          </a:p>
          <a:p>
            <a:pPr>
              <a:lnSpc>
                <a:spcPct val="150000"/>
              </a:lnSpc>
            </a:pPr>
            <a:r>
              <a:rPr lang="en-US" altLang="en-US" sz="2000" dirty="0">
                <a:ea typeface="ＭＳ Ｐゴシック" charset="-128"/>
                <a:cs typeface="Helvetica" charset="0"/>
              </a:rPr>
              <a:t>Playing with SCREENSHOT…</a:t>
            </a:r>
          </a:p>
          <a:p>
            <a:pPr>
              <a:lnSpc>
                <a:spcPct val="150000"/>
              </a:lnSpc>
            </a:pPr>
            <a:r>
              <a:rPr lang="en-US" altLang="en-US" sz="2000" dirty="0">
                <a:ea typeface="ＭＳ Ｐゴシック" charset="-128"/>
                <a:cs typeface="Helvetica" charset="0"/>
              </a:rPr>
              <a:t>Make your images!!!</a:t>
            </a:r>
          </a:p>
        </p:txBody>
      </p:sp>
      <p:sp>
        <p:nvSpPr>
          <p:cNvPr id="70659"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6879AD23-A180-BF47-953F-5B4D13D02152}" type="slidenum">
              <a:rPr lang="en-US" altLang="en-US" sz="1200">
                <a:solidFill>
                  <a:srgbClr val="D38E27"/>
                </a:solidFill>
                <a:latin typeface="Arial" charset="0"/>
              </a:rPr>
              <a:pPr>
                <a:spcBef>
                  <a:spcPct val="0"/>
                </a:spcBef>
                <a:buClrTx/>
                <a:buSzTx/>
                <a:buFontTx/>
                <a:buNone/>
              </a:pPr>
              <a:t>42</a:t>
            </a:fld>
            <a:endParaRPr lang="en-US" altLang="en-US" sz="1200">
              <a:solidFill>
                <a:srgbClr val="D38E27"/>
              </a:solidFill>
              <a:latin typeface="Arial" charset="0"/>
            </a:endParaRPr>
          </a:p>
        </p:txBody>
      </p:sp>
      <p:pic>
        <p:nvPicPr>
          <p:cNvPr id="5" name="Picture 4">
            <a:extLst>
              <a:ext uri="{FF2B5EF4-FFF2-40B4-BE49-F238E27FC236}">
                <a16:creationId xmlns:a16="http://schemas.microsoft.com/office/drawing/2014/main" id="{BDC11A64-5B96-1B49-ABE1-BE4B36AD6B21}"/>
              </a:ext>
            </a:extLst>
          </p:cNvPr>
          <p:cNvPicPr>
            <a:picLocks noChangeAspect="1"/>
          </p:cNvPicPr>
          <p:nvPr/>
        </p:nvPicPr>
        <p:blipFill>
          <a:blip r:embed="rId3"/>
          <a:stretch>
            <a:fillRect/>
          </a:stretch>
        </p:blipFill>
        <p:spPr>
          <a:xfrm>
            <a:off x="4470400" y="3274161"/>
            <a:ext cx="4673600" cy="35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Review</a:t>
            </a:r>
          </a:p>
        </p:txBody>
      </p:sp>
      <p:sp>
        <p:nvSpPr>
          <p:cNvPr id="3" name="Content Placeholder 2"/>
          <p:cNvSpPr>
            <a:spLocks noGrp="1"/>
          </p:cNvSpPr>
          <p:nvPr>
            <p:ph idx="1"/>
          </p:nvPr>
        </p:nvSpPr>
        <p:spPr/>
        <p:txBody>
          <a:bodyPr/>
          <a:lstStyle/>
          <a:p>
            <a:r>
              <a:rPr lang="en-US" dirty="0"/>
              <a:t>Data Types</a:t>
            </a:r>
          </a:p>
          <a:p>
            <a:endParaRPr lang="en-US" dirty="0"/>
          </a:p>
          <a:p>
            <a:r>
              <a:rPr lang="en-US" dirty="0"/>
              <a:t>Defining Values program </a:t>
            </a:r>
          </a:p>
          <a:p>
            <a:endParaRPr lang="en-US" dirty="0"/>
          </a:p>
          <a:p>
            <a:r>
              <a:rPr lang="en-US" dirty="0"/>
              <a:t>How can I move my game images?</a:t>
            </a:r>
          </a:p>
        </p:txBody>
      </p:sp>
    </p:spTree>
    <p:extLst>
      <p:ext uri="{BB962C8B-B14F-4D97-AF65-F5344CB8AC3E}">
        <p14:creationId xmlns:p14="http://schemas.microsoft.com/office/powerpoint/2010/main" val="210492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3987800"/>
            <a:ext cx="8305800" cy="285115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a:spLocks noChangeArrowheads="1"/>
          </p:cNvSpPr>
          <p:nvPr/>
        </p:nvSpPr>
        <p:spPr bwMode="auto">
          <a:xfrm>
            <a:off x="3805238" y="5486400"/>
            <a:ext cx="41608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200">
                <a:solidFill>
                  <a:schemeClr val="bg1"/>
                </a:solidFill>
                <a:latin typeface="Comic Sans MS" charset="0"/>
              </a:rPr>
              <a:t>(triangle         “solid” “green”)</a:t>
            </a:r>
          </a:p>
        </p:txBody>
      </p:sp>
      <p:sp>
        <p:nvSpPr>
          <p:cNvPr id="3" name="Title 2"/>
          <p:cNvSpPr>
            <a:spLocks noGrp="1"/>
          </p:cNvSpPr>
          <p:nvPr>
            <p:ph type="title"/>
          </p:nvPr>
        </p:nvSpPr>
        <p:spPr/>
        <p:txBody>
          <a:bodyPr/>
          <a:lstStyle/>
          <a:p>
            <a:pPr>
              <a:defRPr/>
            </a:pPr>
            <a:r>
              <a:rPr lang="en-US" dirty="0"/>
              <a:t>Defining Functions(p.9)</a:t>
            </a:r>
          </a:p>
        </p:txBody>
      </p:sp>
      <p:sp>
        <p:nvSpPr>
          <p:cNvPr id="5" name="Rectangle 3"/>
          <p:cNvSpPr>
            <a:spLocks noGrp="1" noChangeArrowheads="1"/>
          </p:cNvSpPr>
          <p:nvPr>
            <p:ph idx="1"/>
          </p:nvPr>
        </p:nvSpPr>
        <p:spPr/>
        <p:txBody>
          <a:bodyPr/>
          <a:lstStyle/>
          <a:p>
            <a:pPr marL="457200" indent="-457200" eaLnBrk="1" hangingPunct="1">
              <a:spcAft>
                <a:spcPts val="1800"/>
              </a:spcAft>
              <a:buClr>
                <a:srgbClr val="4C4C4C"/>
              </a:buClr>
              <a:buFont typeface="Arial" charset="0"/>
              <a:buChar char="•"/>
            </a:pPr>
            <a:r>
              <a:rPr lang="en-US" altLang="en-US" dirty="0">
                <a:ea typeface="ＭＳ Ｐゴシック" charset="-128"/>
                <a:cs typeface="Helvetica" charset="0"/>
              </a:rPr>
              <a:t>I just </a:t>
            </a:r>
            <a:r>
              <a:rPr lang="en-US" altLang="en-US" i="1" dirty="0" err="1">
                <a:ea typeface="ＭＳ Ｐゴシック" charset="-128"/>
                <a:cs typeface="Helvetica" charset="0"/>
              </a:rPr>
              <a:t>loooove</a:t>
            </a:r>
            <a:r>
              <a:rPr lang="en-US" altLang="en-US" dirty="0">
                <a:ea typeface="ＭＳ Ｐゴシック" charset="-128"/>
                <a:cs typeface="Helvetica" charset="0"/>
              </a:rPr>
              <a:t> green triangles….</a:t>
            </a:r>
          </a:p>
          <a:p>
            <a:pPr marL="457200" indent="-457200" eaLnBrk="1" hangingPunct="1">
              <a:spcAft>
                <a:spcPts val="1800"/>
              </a:spcAft>
              <a:buClr>
                <a:srgbClr val="4C4C4C"/>
              </a:buClr>
              <a:buFont typeface="Arial" charset="0"/>
              <a:buChar char="•"/>
            </a:pPr>
            <a:r>
              <a:rPr lang="en-US" altLang="en-US" dirty="0">
                <a:ea typeface="ＭＳ Ｐゴシック" charset="-128"/>
                <a:cs typeface="Helvetica" charset="0"/>
              </a:rPr>
              <a:t>Write a function ‘</a:t>
            </a:r>
            <a:r>
              <a:rPr lang="en-US" altLang="ja-JP" dirty="0" err="1">
                <a:ea typeface="ＭＳ Ｐゴシック" charset="-128"/>
                <a:cs typeface="Helvetica" charset="0"/>
              </a:rPr>
              <a:t>gt</a:t>
            </a:r>
            <a:r>
              <a:rPr lang="en-US" altLang="en-US" dirty="0">
                <a:ea typeface="ＭＳ Ｐゴシック" charset="-128"/>
                <a:cs typeface="Helvetica" charset="0"/>
              </a:rPr>
              <a:t>’</a:t>
            </a:r>
            <a:r>
              <a:rPr lang="en-US" altLang="ja-JP" dirty="0">
                <a:ea typeface="ＭＳ Ｐゴシック" charset="-128"/>
                <a:cs typeface="Helvetica" charset="0"/>
              </a:rPr>
              <a:t>, which takes in a number and gives back a solid, green triangle of the given size.</a:t>
            </a:r>
          </a:p>
        </p:txBody>
      </p:sp>
      <p:grpSp>
        <p:nvGrpSpPr>
          <p:cNvPr id="8" name="Group 7"/>
          <p:cNvGrpSpPr>
            <a:grpSpLocks/>
          </p:cNvGrpSpPr>
          <p:nvPr/>
        </p:nvGrpSpPr>
        <p:grpSpPr bwMode="auto">
          <a:xfrm>
            <a:off x="2667000" y="5029200"/>
            <a:ext cx="2895600" cy="838200"/>
            <a:chOff x="2923595" y="4191000"/>
            <a:chExt cx="2375283" cy="838200"/>
          </a:xfrm>
        </p:grpSpPr>
        <p:sp>
          <p:nvSpPr>
            <p:cNvPr id="6" name="Rectangle 5"/>
            <p:cNvSpPr>
              <a:spLocks noChangeArrowheads="1"/>
            </p:cNvSpPr>
            <p:nvPr/>
          </p:nvSpPr>
          <p:spPr bwMode="auto">
            <a:xfrm>
              <a:off x="4923833" y="4191000"/>
              <a:ext cx="375045" cy="838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7" name="Rectangle 6"/>
            <p:cNvSpPr>
              <a:spLocks noChangeArrowheads="1"/>
            </p:cNvSpPr>
            <p:nvPr/>
          </p:nvSpPr>
          <p:spPr bwMode="auto">
            <a:xfrm>
              <a:off x="2923595" y="4191000"/>
              <a:ext cx="375045" cy="838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grpSp>
      <p:grpSp>
        <p:nvGrpSpPr>
          <p:cNvPr id="11" name="Group 10"/>
          <p:cNvGrpSpPr>
            <a:grpSpLocks/>
          </p:cNvGrpSpPr>
          <p:nvPr/>
        </p:nvGrpSpPr>
        <p:grpSpPr bwMode="auto">
          <a:xfrm>
            <a:off x="3352800" y="4343400"/>
            <a:ext cx="1295400" cy="533400"/>
            <a:chOff x="3200400" y="3657600"/>
            <a:chExt cx="1295400" cy="533400"/>
          </a:xfrm>
        </p:grpSpPr>
        <p:sp>
          <p:nvSpPr>
            <p:cNvPr id="9" name="Oval Callout 8"/>
            <p:cNvSpPr/>
            <p:nvPr/>
          </p:nvSpPr>
          <p:spPr>
            <a:xfrm>
              <a:off x="3200400" y="3657600"/>
              <a:ext cx="1295400" cy="533400"/>
            </a:xfrm>
            <a:prstGeom prst="wedgeEllipseCallout">
              <a:avLst>
                <a:gd name="adj1" fmla="val -46549"/>
                <a:gd name="adj2" fmla="val 74211"/>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800" dirty="0"/>
                <a:t>radius</a:t>
              </a:r>
            </a:p>
          </p:txBody>
        </p:sp>
        <p:sp>
          <p:nvSpPr>
            <p:cNvPr id="10" name="Oval Callout 9"/>
            <p:cNvSpPr/>
            <p:nvPr/>
          </p:nvSpPr>
          <p:spPr>
            <a:xfrm>
              <a:off x="3200400" y="3657600"/>
              <a:ext cx="1295400" cy="533400"/>
            </a:xfrm>
            <a:prstGeom prst="wedgeEllipseCallout">
              <a:avLst>
                <a:gd name="adj1" fmla="val 90871"/>
                <a:gd name="adj2" fmla="val 62500"/>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dirty="0">
                  <a:latin typeface="Comic Sans MS"/>
                  <a:cs typeface="Comic Sans MS"/>
                </a:rPr>
                <a:t>size</a:t>
              </a:r>
            </a:p>
          </p:txBody>
        </p:sp>
      </p:grpSp>
      <p:sp>
        <p:nvSpPr>
          <p:cNvPr id="14" name="TextBox 13"/>
          <p:cNvSpPr txBox="1">
            <a:spLocks noChangeArrowheads="1"/>
          </p:cNvSpPr>
          <p:nvPr/>
        </p:nvSpPr>
        <p:spPr bwMode="auto">
          <a:xfrm>
            <a:off x="1143000" y="39576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gt</a:t>
            </a:r>
          </a:p>
        </p:txBody>
      </p:sp>
      <p:sp>
        <p:nvSpPr>
          <p:cNvPr id="15" name="TextBox 14"/>
          <p:cNvSpPr txBox="1">
            <a:spLocks noChangeArrowheads="1"/>
          </p:cNvSpPr>
          <p:nvPr/>
        </p:nvSpPr>
        <p:spPr bwMode="auto">
          <a:xfrm>
            <a:off x="3352800" y="3957638"/>
            <a:ext cx="132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Number</a:t>
            </a:r>
          </a:p>
        </p:txBody>
      </p:sp>
      <p:sp>
        <p:nvSpPr>
          <p:cNvPr id="16" name="TextBox 15"/>
          <p:cNvSpPr txBox="1">
            <a:spLocks noChangeArrowheads="1"/>
          </p:cNvSpPr>
          <p:nvPr/>
        </p:nvSpPr>
        <p:spPr bwMode="auto">
          <a:xfrm>
            <a:off x="5834063" y="3962400"/>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Image</a:t>
            </a:r>
          </a:p>
        </p:txBody>
      </p:sp>
      <p:sp>
        <p:nvSpPr>
          <p:cNvPr id="19" name="TextBox 18"/>
          <p:cNvSpPr txBox="1">
            <a:spLocks noChangeArrowheads="1"/>
          </p:cNvSpPr>
          <p:nvPr/>
        </p:nvSpPr>
        <p:spPr bwMode="auto">
          <a:xfrm>
            <a:off x="1487488" y="4948238"/>
            <a:ext cx="49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gt</a:t>
            </a:r>
          </a:p>
        </p:txBody>
      </p:sp>
      <p:sp>
        <p:nvSpPr>
          <p:cNvPr id="21" name="TextBox 20"/>
          <p:cNvSpPr txBox="1">
            <a:spLocks noChangeArrowheads="1"/>
          </p:cNvSpPr>
          <p:nvPr/>
        </p:nvSpPr>
        <p:spPr bwMode="auto">
          <a:xfrm>
            <a:off x="3810000" y="5010150"/>
            <a:ext cx="4206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200">
                <a:solidFill>
                  <a:schemeClr val="bg1"/>
                </a:solidFill>
                <a:latin typeface="Comic Sans MS" charset="0"/>
              </a:rPr>
              <a:t>(triangle  10    “solid” “green”)</a:t>
            </a:r>
          </a:p>
        </p:txBody>
      </p:sp>
      <p:sp>
        <p:nvSpPr>
          <p:cNvPr id="20" name="TextBox 19"/>
          <p:cNvSpPr txBox="1">
            <a:spLocks noChangeArrowheads="1"/>
          </p:cNvSpPr>
          <p:nvPr/>
        </p:nvSpPr>
        <p:spPr bwMode="auto">
          <a:xfrm>
            <a:off x="2630488" y="4953000"/>
            <a:ext cx="51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10</a:t>
            </a:r>
          </a:p>
        </p:txBody>
      </p:sp>
      <p:sp>
        <p:nvSpPr>
          <p:cNvPr id="22" name="TextBox 21"/>
          <p:cNvSpPr txBox="1">
            <a:spLocks noChangeArrowheads="1"/>
          </p:cNvSpPr>
          <p:nvPr/>
        </p:nvSpPr>
        <p:spPr bwMode="auto">
          <a:xfrm>
            <a:off x="1524000" y="5451475"/>
            <a:ext cx="493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gt</a:t>
            </a:r>
          </a:p>
        </p:txBody>
      </p:sp>
      <p:sp>
        <p:nvSpPr>
          <p:cNvPr id="24" name="TextBox 23"/>
          <p:cNvSpPr txBox="1">
            <a:spLocks noChangeArrowheads="1"/>
          </p:cNvSpPr>
          <p:nvPr/>
        </p:nvSpPr>
        <p:spPr bwMode="auto">
          <a:xfrm>
            <a:off x="3810000" y="5486400"/>
            <a:ext cx="41624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200">
                <a:solidFill>
                  <a:schemeClr val="bg1"/>
                </a:solidFill>
                <a:latin typeface="Comic Sans MS" charset="0"/>
              </a:rPr>
              <a:t>(triangle  11    “solid” “green”)</a:t>
            </a:r>
          </a:p>
        </p:txBody>
      </p:sp>
      <p:sp>
        <p:nvSpPr>
          <p:cNvPr id="23" name="TextBox 22"/>
          <p:cNvSpPr txBox="1">
            <a:spLocks noChangeArrowheads="1"/>
          </p:cNvSpPr>
          <p:nvPr/>
        </p:nvSpPr>
        <p:spPr bwMode="auto">
          <a:xfrm>
            <a:off x="2667000" y="5456238"/>
            <a:ext cx="461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11</a:t>
            </a:r>
          </a:p>
        </p:txBody>
      </p:sp>
      <p:sp>
        <p:nvSpPr>
          <p:cNvPr id="25" name="TextBox 24"/>
          <p:cNvSpPr txBox="1">
            <a:spLocks noChangeArrowheads="1"/>
          </p:cNvSpPr>
          <p:nvPr/>
        </p:nvSpPr>
        <p:spPr bwMode="auto">
          <a:xfrm>
            <a:off x="1524000" y="5454650"/>
            <a:ext cx="493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gt</a:t>
            </a:r>
          </a:p>
        </p:txBody>
      </p:sp>
      <p:sp>
        <p:nvSpPr>
          <p:cNvPr id="27" name="Rectangle 26"/>
          <p:cNvSpPr>
            <a:spLocks noChangeArrowheads="1"/>
          </p:cNvSpPr>
          <p:nvPr/>
        </p:nvSpPr>
        <p:spPr bwMode="auto">
          <a:xfrm>
            <a:off x="3657600" y="4384675"/>
            <a:ext cx="706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2200">
                <a:latin typeface="Comic Sans MS" charset="0"/>
              </a:rPr>
              <a:t>size</a:t>
            </a:r>
          </a:p>
        </p:txBody>
      </p:sp>
      <p:sp>
        <p:nvSpPr>
          <p:cNvPr id="28" name="Rectangle 27"/>
          <p:cNvSpPr>
            <a:spLocks noChangeArrowheads="1"/>
          </p:cNvSpPr>
          <p:nvPr/>
        </p:nvSpPr>
        <p:spPr bwMode="auto">
          <a:xfrm>
            <a:off x="3660775" y="4398963"/>
            <a:ext cx="7064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2200">
                <a:latin typeface="Comic Sans MS" charset="0"/>
              </a:rPr>
              <a:t>size</a:t>
            </a:r>
          </a:p>
        </p:txBody>
      </p:sp>
      <p:grpSp>
        <p:nvGrpSpPr>
          <p:cNvPr id="37" name="Group 36"/>
          <p:cNvGrpSpPr>
            <a:grpSpLocks/>
          </p:cNvGrpSpPr>
          <p:nvPr/>
        </p:nvGrpSpPr>
        <p:grpSpPr bwMode="auto">
          <a:xfrm>
            <a:off x="1389063" y="4419600"/>
            <a:ext cx="5011737" cy="609600"/>
            <a:chOff x="1389522" y="4419600"/>
            <a:chExt cx="5011278" cy="609600"/>
          </a:xfrm>
        </p:grpSpPr>
        <p:cxnSp>
          <p:nvCxnSpPr>
            <p:cNvPr id="30" name="Straight Arrow Connector 29"/>
            <p:cNvCxnSpPr>
              <a:cxnSpLocks noChangeShapeType="1"/>
              <a:stCxn id="14" idx="2"/>
            </p:cNvCxnSpPr>
            <p:nvPr/>
          </p:nvCxnSpPr>
          <p:spPr bwMode="auto">
            <a:xfrm>
              <a:off x="1389522" y="4419600"/>
              <a:ext cx="287311" cy="6096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a:stCxn id="15" idx="2"/>
            </p:cNvCxnSpPr>
            <p:nvPr/>
          </p:nvCxnSpPr>
          <p:spPr bwMode="auto">
            <a:xfrm flipH="1">
              <a:off x="2972114" y="4419600"/>
              <a:ext cx="1044479" cy="5334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flipH="1">
              <a:off x="6324607" y="4419600"/>
              <a:ext cx="76193" cy="5334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grpSp>
      <p:sp>
        <p:nvSpPr>
          <p:cNvPr id="71700"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9BF76D86-135D-1448-BC5B-192A13DAAFCA}" type="slidenum">
              <a:rPr lang="en-US" altLang="en-US" sz="1200">
                <a:solidFill>
                  <a:srgbClr val="D38E27"/>
                </a:solidFill>
                <a:latin typeface="Arial" charset="0"/>
              </a:rPr>
              <a:pPr>
                <a:spcBef>
                  <a:spcPct val="0"/>
                </a:spcBef>
                <a:buClrTx/>
                <a:buSzTx/>
                <a:buFontTx/>
                <a:buNone/>
              </a:pPr>
              <a:t>44</a:t>
            </a:fld>
            <a:endParaRPr lang="en-US" altLang="en-US" sz="1200">
              <a:solidFill>
                <a:srgbClr val="D38E27"/>
              </a:solidFill>
              <a:latin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884237"/>
            <a:ext cx="1689100" cy="168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xit" presetSubtype="0" fill="hold" nodeType="click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500"/>
                                        <p:tgtEl>
                                          <p:spTgt spid="26"/>
                                        </p:tgtEl>
                                      </p:cBhvr>
                                    </p:animEffect>
                                  </p:childTnLst>
                                </p:cTn>
                              </p:par>
                              <p:par>
                                <p:cTn id="95" presetID="0" presetClass="path" presetSubtype="0" accel="50000" decel="50000" fill="hold" grpId="1" nodeType="withEffect">
                                  <p:stCondLst>
                                    <p:cond delay="0"/>
                                  </p:stCondLst>
                                  <p:childTnLst>
                                    <p:animMotion origin="layout" path="M -3.62626E-6 1.15224E-6 L -0.04359 0.11592 " pathEditMode="relative" rAng="0" ptsTypes="AA">
                                      <p:cBhvr>
                                        <p:cTn id="96" dur="2000" fill="hold"/>
                                        <p:tgtEl>
                                          <p:spTgt spid="22"/>
                                        </p:tgtEl>
                                        <p:attrNameLst>
                                          <p:attrName>ppt_x</p:attrName>
                                          <p:attrName>ppt_y</p:attrName>
                                        </p:attrNameLst>
                                      </p:cBhvr>
                                      <p:rCtr x="-2188" y="5784"/>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0" presetClass="path" presetSubtype="0" accel="50000" decel="50000" fill="hold" grpId="0" nodeType="clickEffect">
                                  <p:stCondLst>
                                    <p:cond delay="0"/>
                                  </p:stCondLst>
                                  <p:childTnLst>
                                    <p:animMotion origin="layout" path="M -2.20215E-6 4.65988E-6 L 0.00869 0.11314 " pathEditMode="relative" rAng="0" ptsTypes="AA">
                                      <p:cBhvr>
                                        <p:cTn id="100" dur="2000" fill="hold"/>
                                        <p:tgtEl>
                                          <p:spTgt spid="26"/>
                                        </p:tgtEl>
                                        <p:attrNameLst>
                                          <p:attrName>ppt_x</p:attrName>
                                          <p:attrName>ppt_y</p:attrName>
                                        </p:attrNameLst>
                                      </p:cBhvr>
                                      <p:rCtr x="434" y="5646"/>
                                    </p:animMotion>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grpId="1"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500"/>
                                        <p:tgtEl>
                                          <p:spTgt spid="28"/>
                                        </p:tgtEl>
                                      </p:cBhvr>
                                    </p:animEffect>
                                  </p:childTnLst>
                                </p:cTn>
                              </p:par>
                              <p:par>
                                <p:cTn id="106" presetID="0" presetClass="path" presetSubtype="0" accel="50000" decel="50000" fill="hold" grpId="0" nodeType="withEffect">
                                  <p:stCondLst>
                                    <p:cond delay="0"/>
                                  </p:stCondLst>
                                  <p:childTnLst>
                                    <p:animMotion origin="layout" path="M -1.3338E-6 4.72466E-6 L -0.10559 0.2714 " pathEditMode="relative" rAng="0" ptsTypes="AA">
                                      <p:cBhvr>
                                        <p:cTn id="107" dur="2000" fill="hold"/>
                                        <p:tgtEl>
                                          <p:spTgt spid="28"/>
                                        </p:tgtEl>
                                        <p:attrNameLst>
                                          <p:attrName>ppt_x</p:attrName>
                                          <p:attrName>ppt_y</p:attrName>
                                        </p:attrNameLst>
                                      </p:cBhvr>
                                      <p:rCtr x="-5280" y="13559"/>
                                    </p:animMotion>
                                  </p:childTnLst>
                                </p:cTn>
                              </p:par>
                              <p:par>
                                <p:cTn id="108" presetID="10" presetClass="entr" presetSubtype="0" fill="hold" grpId="1"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cTn>
                              </p:par>
                              <p:par>
                                <p:cTn id="111" presetID="0" presetClass="path" presetSubtype="0" accel="50000" decel="50000" fill="hold" grpId="0" nodeType="withEffect">
                                  <p:stCondLst>
                                    <p:cond delay="0"/>
                                  </p:stCondLst>
                                  <p:childTnLst>
                                    <p:animMotion origin="layout" path="M -3.84856E-6 1.83248E-6 L 0.16221 0.27325 " pathEditMode="relative" rAng="0" ptsTypes="AA">
                                      <p:cBhvr>
                                        <p:cTn id="112" dur="2000" fill="hold"/>
                                        <p:tgtEl>
                                          <p:spTgt spid="27"/>
                                        </p:tgtEl>
                                        <p:attrNameLst>
                                          <p:attrName>ppt_x</p:attrName>
                                          <p:attrName>ppt_y</p:attrName>
                                        </p:attrNameLst>
                                      </p:cBhvr>
                                      <p:rCtr x="8110" y="13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5" grpId="0" uiExpand="1" build="p" bldLvl="5"/>
      <p:bldP spid="14" grpId="0"/>
      <p:bldP spid="15" grpId="0"/>
      <p:bldP spid="16" grpId="0"/>
      <p:bldP spid="19" grpId="0"/>
      <p:bldP spid="21" grpId="0"/>
      <p:bldP spid="20" grpId="0"/>
      <p:bldP spid="22" grpId="0"/>
      <p:bldP spid="22" grpId="1"/>
      <p:bldP spid="24" grpId="0"/>
      <p:bldP spid="23" grpId="0"/>
      <p:bldP spid="25" grpId="0"/>
      <p:bldP spid="27" grpId="0"/>
      <p:bldP spid="27" grpId="1"/>
      <p:bldP spid="28" grpId="0"/>
      <p:bldP spid="2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3987800"/>
            <a:ext cx="8305800" cy="285115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a:spLocks noChangeArrowheads="1"/>
          </p:cNvSpPr>
          <p:nvPr/>
        </p:nvSpPr>
        <p:spPr bwMode="auto">
          <a:xfrm>
            <a:off x="3805238" y="5486400"/>
            <a:ext cx="39338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200">
                <a:solidFill>
                  <a:schemeClr val="bg1"/>
                </a:solidFill>
                <a:latin typeface="Comic Sans MS" charset="0"/>
              </a:rPr>
              <a:t>(circle            “solid” “blue”)</a:t>
            </a:r>
          </a:p>
        </p:txBody>
      </p:sp>
      <p:sp>
        <p:nvSpPr>
          <p:cNvPr id="3" name="Title 2"/>
          <p:cNvSpPr>
            <a:spLocks noGrp="1"/>
          </p:cNvSpPr>
          <p:nvPr>
            <p:ph type="title"/>
          </p:nvPr>
        </p:nvSpPr>
        <p:spPr/>
        <p:txBody>
          <a:bodyPr/>
          <a:lstStyle/>
          <a:p>
            <a:pPr>
              <a:defRPr/>
            </a:pPr>
            <a:r>
              <a:rPr lang="en-US" dirty="0"/>
              <a:t>Defining Functions(p. 9)</a:t>
            </a:r>
          </a:p>
        </p:txBody>
      </p:sp>
      <p:sp>
        <p:nvSpPr>
          <p:cNvPr id="5" name="Rectangle 3"/>
          <p:cNvSpPr>
            <a:spLocks noGrp="1" noChangeArrowheads="1"/>
          </p:cNvSpPr>
          <p:nvPr>
            <p:ph idx="1"/>
          </p:nvPr>
        </p:nvSpPr>
        <p:spPr/>
        <p:txBody>
          <a:bodyPr/>
          <a:lstStyle/>
          <a:p>
            <a:pPr marL="457200" indent="-457200" eaLnBrk="1" hangingPunct="1">
              <a:spcAft>
                <a:spcPts val="1800"/>
              </a:spcAft>
              <a:buClr>
                <a:srgbClr val="4C4C4C"/>
              </a:buClr>
              <a:buFont typeface="Arial" charset="0"/>
              <a:buChar char="•"/>
            </a:pPr>
            <a:r>
              <a:rPr lang="en-US" altLang="en-US" dirty="0">
                <a:ea typeface="ＭＳ Ｐゴシック" charset="-128"/>
                <a:cs typeface="Helvetica" charset="0"/>
              </a:rPr>
              <a:t>Confession: I lied. I actually prefer blue circles!</a:t>
            </a:r>
          </a:p>
          <a:p>
            <a:pPr marL="457200" indent="-457200" eaLnBrk="1" hangingPunct="1">
              <a:spcAft>
                <a:spcPts val="1800"/>
              </a:spcAft>
              <a:buClr>
                <a:srgbClr val="4C4C4C"/>
              </a:buClr>
              <a:buFont typeface="Arial" charset="0"/>
              <a:buChar char="•"/>
            </a:pPr>
            <a:r>
              <a:rPr lang="en-US" altLang="en-US" dirty="0">
                <a:ea typeface="ＭＳ Ｐゴシック" charset="-128"/>
                <a:cs typeface="Helvetica" charset="0"/>
              </a:rPr>
              <a:t>Write a function ‘</a:t>
            </a:r>
            <a:r>
              <a:rPr lang="en-US" altLang="ja-JP" dirty="0" err="1">
                <a:ea typeface="ＭＳ Ｐゴシック" charset="-128"/>
                <a:cs typeface="Helvetica" charset="0"/>
              </a:rPr>
              <a:t>bc</a:t>
            </a:r>
            <a:r>
              <a:rPr lang="en-US" altLang="en-US" dirty="0">
                <a:ea typeface="ＭＳ Ｐゴシック" charset="-128"/>
                <a:cs typeface="Helvetica" charset="0"/>
              </a:rPr>
              <a:t>’</a:t>
            </a:r>
            <a:r>
              <a:rPr lang="en-US" altLang="ja-JP" dirty="0">
                <a:ea typeface="ＭＳ Ｐゴシック" charset="-128"/>
                <a:cs typeface="Helvetica" charset="0"/>
              </a:rPr>
              <a:t>, which takes in a number and gives back a solid, blue circle of the given radius.</a:t>
            </a:r>
          </a:p>
        </p:txBody>
      </p:sp>
      <p:grpSp>
        <p:nvGrpSpPr>
          <p:cNvPr id="8" name="Group 7"/>
          <p:cNvGrpSpPr>
            <a:grpSpLocks/>
          </p:cNvGrpSpPr>
          <p:nvPr/>
        </p:nvGrpSpPr>
        <p:grpSpPr bwMode="auto">
          <a:xfrm>
            <a:off x="2667000" y="5029200"/>
            <a:ext cx="2895600" cy="838200"/>
            <a:chOff x="2923595" y="4191000"/>
            <a:chExt cx="2375283" cy="838200"/>
          </a:xfrm>
        </p:grpSpPr>
        <p:sp>
          <p:nvSpPr>
            <p:cNvPr id="6" name="Rectangle 5"/>
            <p:cNvSpPr>
              <a:spLocks noChangeArrowheads="1"/>
            </p:cNvSpPr>
            <p:nvPr/>
          </p:nvSpPr>
          <p:spPr bwMode="auto">
            <a:xfrm>
              <a:off x="4923833" y="4191000"/>
              <a:ext cx="375045" cy="838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7" name="Rectangle 6"/>
            <p:cNvSpPr>
              <a:spLocks noChangeArrowheads="1"/>
            </p:cNvSpPr>
            <p:nvPr/>
          </p:nvSpPr>
          <p:spPr bwMode="auto">
            <a:xfrm>
              <a:off x="2923595" y="4191000"/>
              <a:ext cx="375045" cy="838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grpSp>
      <p:grpSp>
        <p:nvGrpSpPr>
          <p:cNvPr id="11" name="Group 10"/>
          <p:cNvGrpSpPr>
            <a:grpSpLocks/>
          </p:cNvGrpSpPr>
          <p:nvPr/>
        </p:nvGrpSpPr>
        <p:grpSpPr bwMode="auto">
          <a:xfrm>
            <a:off x="3352800" y="4343400"/>
            <a:ext cx="1295400" cy="533400"/>
            <a:chOff x="3200400" y="3657600"/>
            <a:chExt cx="1295400" cy="533400"/>
          </a:xfrm>
        </p:grpSpPr>
        <p:sp>
          <p:nvSpPr>
            <p:cNvPr id="9" name="Oval Callout 8"/>
            <p:cNvSpPr/>
            <p:nvPr/>
          </p:nvSpPr>
          <p:spPr>
            <a:xfrm>
              <a:off x="3200400" y="3657600"/>
              <a:ext cx="1295400" cy="533400"/>
            </a:xfrm>
            <a:prstGeom prst="wedgeEllipseCallout">
              <a:avLst>
                <a:gd name="adj1" fmla="val -46549"/>
                <a:gd name="adj2" fmla="val 74211"/>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800" dirty="0"/>
                <a:t>radius</a:t>
              </a:r>
            </a:p>
          </p:txBody>
        </p:sp>
        <p:sp>
          <p:nvSpPr>
            <p:cNvPr id="10" name="Oval Callout 9"/>
            <p:cNvSpPr/>
            <p:nvPr/>
          </p:nvSpPr>
          <p:spPr>
            <a:xfrm>
              <a:off x="3200400" y="3657600"/>
              <a:ext cx="1295400" cy="533400"/>
            </a:xfrm>
            <a:prstGeom prst="wedgeEllipseCallout">
              <a:avLst>
                <a:gd name="adj1" fmla="val 90871"/>
                <a:gd name="adj2" fmla="val 62500"/>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2200" dirty="0">
                  <a:latin typeface="Comic Sans MS"/>
                  <a:cs typeface="Comic Sans MS"/>
                </a:rPr>
                <a:t>radius</a:t>
              </a:r>
            </a:p>
          </p:txBody>
        </p:sp>
      </p:grpSp>
      <p:sp>
        <p:nvSpPr>
          <p:cNvPr id="14" name="TextBox 13"/>
          <p:cNvSpPr txBox="1">
            <a:spLocks noChangeArrowheads="1"/>
          </p:cNvSpPr>
          <p:nvPr/>
        </p:nvSpPr>
        <p:spPr bwMode="auto">
          <a:xfrm>
            <a:off x="1143000" y="3957638"/>
            <a:ext cx="525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dirty="0">
                <a:solidFill>
                  <a:schemeClr val="bg1"/>
                </a:solidFill>
                <a:latin typeface="Comic Sans MS" charset="0"/>
              </a:rPr>
              <a:t>bc</a:t>
            </a:r>
          </a:p>
        </p:txBody>
      </p:sp>
      <p:sp>
        <p:nvSpPr>
          <p:cNvPr id="15" name="TextBox 14"/>
          <p:cNvSpPr txBox="1">
            <a:spLocks noChangeArrowheads="1"/>
          </p:cNvSpPr>
          <p:nvPr/>
        </p:nvSpPr>
        <p:spPr bwMode="auto">
          <a:xfrm>
            <a:off x="3352800" y="3957638"/>
            <a:ext cx="132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Number</a:t>
            </a:r>
          </a:p>
        </p:txBody>
      </p:sp>
      <p:sp>
        <p:nvSpPr>
          <p:cNvPr id="16" name="TextBox 15"/>
          <p:cNvSpPr txBox="1">
            <a:spLocks noChangeArrowheads="1"/>
          </p:cNvSpPr>
          <p:nvPr/>
        </p:nvSpPr>
        <p:spPr bwMode="auto">
          <a:xfrm>
            <a:off x="5834063" y="3962400"/>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Image</a:t>
            </a:r>
          </a:p>
        </p:txBody>
      </p:sp>
      <p:sp>
        <p:nvSpPr>
          <p:cNvPr id="19" name="TextBox 18"/>
          <p:cNvSpPr txBox="1">
            <a:spLocks noChangeArrowheads="1"/>
          </p:cNvSpPr>
          <p:nvPr/>
        </p:nvSpPr>
        <p:spPr bwMode="auto">
          <a:xfrm>
            <a:off x="1487488" y="4948238"/>
            <a:ext cx="525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dirty="0">
                <a:solidFill>
                  <a:schemeClr val="bg1"/>
                </a:solidFill>
                <a:latin typeface="Comic Sans MS" charset="0"/>
              </a:rPr>
              <a:t>bc</a:t>
            </a:r>
          </a:p>
        </p:txBody>
      </p:sp>
      <p:sp>
        <p:nvSpPr>
          <p:cNvPr id="21" name="TextBox 20"/>
          <p:cNvSpPr txBox="1">
            <a:spLocks noChangeArrowheads="1"/>
          </p:cNvSpPr>
          <p:nvPr/>
        </p:nvSpPr>
        <p:spPr bwMode="auto">
          <a:xfrm>
            <a:off x="3810000" y="5010150"/>
            <a:ext cx="3978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200">
                <a:solidFill>
                  <a:schemeClr val="bg1"/>
                </a:solidFill>
                <a:latin typeface="Comic Sans MS" charset="0"/>
              </a:rPr>
              <a:t>(circle     16    “solid” “blue”)</a:t>
            </a:r>
          </a:p>
        </p:txBody>
      </p:sp>
      <p:sp>
        <p:nvSpPr>
          <p:cNvPr id="20" name="TextBox 19"/>
          <p:cNvSpPr txBox="1">
            <a:spLocks noChangeArrowheads="1"/>
          </p:cNvSpPr>
          <p:nvPr/>
        </p:nvSpPr>
        <p:spPr bwMode="auto">
          <a:xfrm>
            <a:off x="2630488" y="4953000"/>
            <a:ext cx="51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16</a:t>
            </a:r>
          </a:p>
        </p:txBody>
      </p:sp>
      <p:sp>
        <p:nvSpPr>
          <p:cNvPr id="22" name="TextBox 21"/>
          <p:cNvSpPr txBox="1">
            <a:spLocks noChangeArrowheads="1"/>
          </p:cNvSpPr>
          <p:nvPr/>
        </p:nvSpPr>
        <p:spPr bwMode="auto">
          <a:xfrm>
            <a:off x="1524000" y="5451475"/>
            <a:ext cx="52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dirty="0">
                <a:solidFill>
                  <a:schemeClr val="bg1"/>
                </a:solidFill>
                <a:latin typeface="Comic Sans MS" charset="0"/>
              </a:rPr>
              <a:t>bc</a:t>
            </a:r>
          </a:p>
        </p:txBody>
      </p:sp>
      <p:sp>
        <p:nvSpPr>
          <p:cNvPr id="24" name="TextBox 23"/>
          <p:cNvSpPr txBox="1">
            <a:spLocks noChangeArrowheads="1"/>
          </p:cNvSpPr>
          <p:nvPr/>
        </p:nvSpPr>
        <p:spPr bwMode="auto">
          <a:xfrm>
            <a:off x="3810000" y="5486400"/>
            <a:ext cx="39401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200">
                <a:solidFill>
                  <a:schemeClr val="bg1"/>
                </a:solidFill>
                <a:latin typeface="Comic Sans MS" charset="0"/>
              </a:rPr>
              <a:t>(circle     99   “solid” “blue”)</a:t>
            </a:r>
          </a:p>
        </p:txBody>
      </p:sp>
      <p:sp>
        <p:nvSpPr>
          <p:cNvPr id="23" name="TextBox 22"/>
          <p:cNvSpPr txBox="1">
            <a:spLocks noChangeArrowheads="1"/>
          </p:cNvSpPr>
          <p:nvPr/>
        </p:nvSpPr>
        <p:spPr bwMode="auto">
          <a:xfrm>
            <a:off x="2667000" y="5456238"/>
            <a:ext cx="560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99</a:t>
            </a:r>
          </a:p>
        </p:txBody>
      </p:sp>
      <p:sp>
        <p:nvSpPr>
          <p:cNvPr id="25" name="TextBox 24"/>
          <p:cNvSpPr txBox="1">
            <a:spLocks noChangeArrowheads="1"/>
          </p:cNvSpPr>
          <p:nvPr/>
        </p:nvSpPr>
        <p:spPr bwMode="auto">
          <a:xfrm>
            <a:off x="1524000" y="5461000"/>
            <a:ext cx="52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dirty="0">
                <a:solidFill>
                  <a:schemeClr val="bg1"/>
                </a:solidFill>
                <a:latin typeface="Comic Sans MS" charset="0"/>
              </a:rPr>
              <a:t>bc</a:t>
            </a:r>
          </a:p>
        </p:txBody>
      </p:sp>
      <p:sp>
        <p:nvSpPr>
          <p:cNvPr id="27" name="Rectangle 26"/>
          <p:cNvSpPr>
            <a:spLocks noChangeArrowheads="1"/>
          </p:cNvSpPr>
          <p:nvPr/>
        </p:nvSpPr>
        <p:spPr bwMode="auto">
          <a:xfrm>
            <a:off x="3514725" y="4394200"/>
            <a:ext cx="9921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2200">
                <a:latin typeface="Comic Sans MS" charset="0"/>
              </a:rPr>
              <a:t>radius</a:t>
            </a:r>
          </a:p>
        </p:txBody>
      </p:sp>
      <p:sp>
        <p:nvSpPr>
          <p:cNvPr id="28" name="Rectangle 27"/>
          <p:cNvSpPr>
            <a:spLocks noChangeArrowheads="1"/>
          </p:cNvSpPr>
          <p:nvPr/>
        </p:nvSpPr>
        <p:spPr bwMode="auto">
          <a:xfrm>
            <a:off x="3517900" y="4400550"/>
            <a:ext cx="9937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2200">
                <a:latin typeface="Comic Sans MS" charset="0"/>
              </a:rPr>
              <a:t>radius</a:t>
            </a:r>
          </a:p>
        </p:txBody>
      </p:sp>
      <p:grpSp>
        <p:nvGrpSpPr>
          <p:cNvPr id="37" name="Group 36"/>
          <p:cNvGrpSpPr>
            <a:grpSpLocks/>
          </p:cNvGrpSpPr>
          <p:nvPr/>
        </p:nvGrpSpPr>
        <p:grpSpPr bwMode="auto">
          <a:xfrm>
            <a:off x="1404938" y="4419600"/>
            <a:ext cx="4995862" cy="609600"/>
            <a:chOff x="1405677" y="4419600"/>
            <a:chExt cx="4995123" cy="609600"/>
          </a:xfrm>
        </p:grpSpPr>
        <p:cxnSp>
          <p:nvCxnSpPr>
            <p:cNvPr id="30" name="Straight Arrow Connector 29"/>
            <p:cNvCxnSpPr>
              <a:cxnSpLocks noChangeShapeType="1"/>
              <a:stCxn id="14" idx="2"/>
            </p:cNvCxnSpPr>
            <p:nvPr/>
          </p:nvCxnSpPr>
          <p:spPr bwMode="auto">
            <a:xfrm>
              <a:off x="1405677" y="4419600"/>
              <a:ext cx="271422" cy="6096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a:stCxn id="15" idx="2"/>
            </p:cNvCxnSpPr>
            <p:nvPr/>
          </p:nvCxnSpPr>
          <p:spPr bwMode="auto">
            <a:xfrm flipH="1">
              <a:off x="2972307" y="4419600"/>
              <a:ext cx="1044420" cy="5334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flipH="1">
              <a:off x="6324611" y="4419600"/>
              <a:ext cx="76189" cy="5334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grpSp>
      <p:sp>
        <p:nvSpPr>
          <p:cNvPr id="73748"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C2E6635F-BD28-8E49-B521-166929B690C8}" type="slidenum">
              <a:rPr lang="en-US" altLang="en-US" sz="1200">
                <a:solidFill>
                  <a:srgbClr val="D38E27"/>
                </a:solidFill>
                <a:latin typeface="Arial" charset="0"/>
              </a:rPr>
              <a:pPr>
                <a:spcBef>
                  <a:spcPct val="0"/>
                </a:spcBef>
                <a:buClrTx/>
                <a:buSzTx/>
                <a:buFontTx/>
                <a:buNone/>
              </a:pPr>
              <a:t>45</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grpId="1"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500"/>
                                        <p:tgtEl>
                                          <p:spTgt spid="26"/>
                                        </p:tgtEl>
                                      </p:cBhvr>
                                    </p:animEffect>
                                  </p:childTnLst>
                                </p:cTn>
                              </p:par>
                              <p:par>
                                <p:cTn id="91" presetID="0" presetClass="path" presetSubtype="0" accel="50000" decel="50000" fill="hold" grpId="1" nodeType="withEffect">
                                  <p:stCondLst>
                                    <p:cond delay="0"/>
                                  </p:stCondLst>
                                  <p:childTnLst>
                                    <p:animMotion origin="layout" path="M -3.62626E-6 1.15224E-6 L -0.04359 0.11592 " pathEditMode="relative" rAng="0" ptsTypes="AA">
                                      <p:cBhvr>
                                        <p:cTn id="92" dur="2000" fill="hold"/>
                                        <p:tgtEl>
                                          <p:spTgt spid="22"/>
                                        </p:tgtEl>
                                        <p:attrNameLst>
                                          <p:attrName>ppt_x</p:attrName>
                                          <p:attrName>ppt_y</p:attrName>
                                        </p:attrNameLst>
                                      </p:cBhvr>
                                      <p:rCtr x="-2188" y="5784"/>
                                    </p:animMotion>
                                  </p:childTnLst>
                                </p:cTn>
                              </p:par>
                            </p:childTnLst>
                          </p:cTn>
                        </p:par>
                      </p:childTnLst>
                    </p:cTn>
                  </p:par>
                  <p:par>
                    <p:cTn id="93" fill="hold" nodeType="clickPar">
                      <p:stCondLst>
                        <p:cond delay="indefinite"/>
                      </p:stCondLst>
                      <p:childTnLst>
                        <p:par>
                          <p:cTn id="94" fill="hold" nodeType="withGroup">
                            <p:stCondLst>
                              <p:cond delay="0"/>
                            </p:stCondLst>
                            <p:childTnLst>
                              <p:par>
                                <p:cTn id="95" presetID="0" presetClass="path" presetSubtype="0" accel="50000" decel="50000" fill="hold" grpId="0" nodeType="clickEffect">
                                  <p:stCondLst>
                                    <p:cond delay="0"/>
                                  </p:stCondLst>
                                  <p:childTnLst>
                                    <p:animMotion origin="layout" path="M -2.20215E-6 4.65988E-6 L 0.00869 0.11314 " pathEditMode="relative" rAng="0" ptsTypes="AA">
                                      <p:cBhvr>
                                        <p:cTn id="96" dur="2000" fill="hold"/>
                                        <p:tgtEl>
                                          <p:spTgt spid="26"/>
                                        </p:tgtEl>
                                        <p:attrNameLst>
                                          <p:attrName>ppt_x</p:attrName>
                                          <p:attrName>ppt_y</p:attrName>
                                        </p:attrNameLst>
                                      </p:cBhvr>
                                      <p:rCtr x="434" y="5646"/>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1"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0" presetClass="path" presetSubtype="0" accel="50000" decel="50000" fill="hold" grpId="0" nodeType="withEffect">
                                  <p:stCondLst>
                                    <p:cond delay="0"/>
                                  </p:stCondLst>
                                  <p:childTnLst>
                                    <p:animMotion origin="layout" path="M -1.3338E-6 4.72466E-6 L -0.10559 0.2714 " pathEditMode="relative" rAng="0" ptsTypes="AA">
                                      <p:cBhvr>
                                        <p:cTn id="103" dur="2000" fill="hold"/>
                                        <p:tgtEl>
                                          <p:spTgt spid="28"/>
                                        </p:tgtEl>
                                        <p:attrNameLst>
                                          <p:attrName>ppt_x</p:attrName>
                                          <p:attrName>ppt_y</p:attrName>
                                        </p:attrNameLst>
                                      </p:cBhvr>
                                      <p:rCtr x="-5280" y="13559"/>
                                    </p:animMotion>
                                  </p:childTnLst>
                                </p:cTn>
                              </p:par>
                              <p:par>
                                <p:cTn id="104" presetID="10" presetClass="entr" presetSubtype="0" fill="hold" grpId="1"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childTnLst>
                                </p:cTn>
                              </p:par>
                              <p:par>
                                <p:cTn id="107" presetID="0" presetClass="path" presetSubtype="0" accel="50000" decel="50000" fill="hold" grpId="0" nodeType="withEffect">
                                  <p:stCondLst>
                                    <p:cond delay="0"/>
                                  </p:stCondLst>
                                  <p:childTnLst>
                                    <p:animMotion origin="layout" path="M -3.99097E-6 -2.90606E-6 L 0.14971 0.27326 " pathEditMode="relative" rAng="0" ptsTypes="AA">
                                      <p:cBhvr>
                                        <p:cTn id="108" dur="2000" fill="hold"/>
                                        <p:tgtEl>
                                          <p:spTgt spid="27"/>
                                        </p:tgtEl>
                                        <p:attrNameLst>
                                          <p:attrName>ppt_x</p:attrName>
                                          <p:attrName>ppt_y</p:attrName>
                                        </p:attrNameLst>
                                      </p:cBhvr>
                                      <p:rCtr x="7485" y="13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5" grpId="0" build="p" bldLvl="5"/>
      <p:bldP spid="14" grpId="0"/>
      <p:bldP spid="15" grpId="0"/>
      <p:bldP spid="16" grpId="0"/>
      <p:bldP spid="19" grpId="0"/>
      <p:bldP spid="21" grpId="0"/>
      <p:bldP spid="20" grpId="0"/>
      <p:bldP spid="22" grpId="0"/>
      <p:bldP spid="22" grpId="1"/>
      <p:bldP spid="24" grpId="0"/>
      <p:bldP spid="23" grpId="0"/>
      <p:bldP spid="25" grpId="0"/>
      <p:bldP spid="27" grpId="0"/>
      <p:bldP spid="27" grpId="1"/>
      <p:bldP spid="28" grpId="0"/>
      <p:bldP spid="28"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bc into a new program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087" y="863600"/>
            <a:ext cx="8711513" cy="4572000"/>
          </a:xfrm>
        </p:spPr>
      </p:pic>
    </p:spTree>
    <p:extLst>
      <p:ext uri="{BB962C8B-B14F-4D97-AF65-F5344CB8AC3E}">
        <p14:creationId xmlns:p14="http://schemas.microsoft.com/office/powerpoint/2010/main" val="346541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1 Review</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219200"/>
            <a:ext cx="6781800" cy="5086350"/>
          </a:xfrm>
        </p:spPr>
      </p:pic>
    </p:spTree>
    <p:extLst>
      <p:ext uri="{BB962C8B-B14F-4D97-AF65-F5344CB8AC3E}">
        <p14:creationId xmlns:p14="http://schemas.microsoft.com/office/powerpoint/2010/main" val="1540003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Unit 4</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Rocket-Height  - Notice &amp; Wonder</a:t>
            </a:r>
          </a:p>
        </p:txBody>
      </p:sp>
      <p:pic>
        <p:nvPicPr>
          <p:cNvPr id="7" name="Picture 6">
            <a:extLst>
              <a:ext uri="{FF2B5EF4-FFF2-40B4-BE49-F238E27FC236}">
                <a16:creationId xmlns:a16="http://schemas.microsoft.com/office/drawing/2014/main" id="{EAB06B3E-BC71-974C-9493-B1A0646F2F12}"/>
              </a:ext>
            </a:extLst>
          </p:cNvPr>
          <p:cNvPicPr>
            <a:picLocks noChangeAspect="1"/>
          </p:cNvPicPr>
          <p:nvPr/>
        </p:nvPicPr>
        <p:blipFill>
          <a:blip r:embed="rId3"/>
          <a:stretch>
            <a:fillRect/>
          </a:stretch>
        </p:blipFill>
        <p:spPr>
          <a:xfrm>
            <a:off x="1143000" y="853068"/>
            <a:ext cx="7010400" cy="5257800"/>
          </a:xfrm>
          <a:prstGeom prst="rect">
            <a:avLst/>
          </a:prstGeom>
        </p:spPr>
      </p:pic>
    </p:spTree>
    <p:extLst>
      <p:ext uri="{BB962C8B-B14F-4D97-AF65-F5344CB8AC3E}">
        <p14:creationId xmlns:p14="http://schemas.microsoft.com/office/powerpoint/2010/main" val="57442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Agenda</a:t>
            </a:r>
          </a:p>
        </p:txBody>
      </p:sp>
      <p:sp>
        <p:nvSpPr>
          <p:cNvPr id="5" name="Content Placeholder 4"/>
          <p:cNvSpPr>
            <a:spLocks noGrp="1"/>
          </p:cNvSpPr>
          <p:nvPr>
            <p:ph idx="1"/>
          </p:nvPr>
        </p:nvSpPr>
        <p:spPr>
          <a:xfrm>
            <a:off x="304800" y="1143000"/>
            <a:ext cx="8686800" cy="4525963"/>
          </a:xfrm>
        </p:spPr>
        <p:txBody>
          <a:bodyPr/>
          <a:lstStyle/>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Theory</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Overview</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Practice</a:t>
            </a:r>
          </a:p>
          <a:p>
            <a:pPr marL="0" indent="0" algn="ctr">
              <a:lnSpc>
                <a:spcPct val="150000"/>
              </a:lnSpc>
              <a:buFont typeface="Wingdings" charset="2"/>
              <a:buNone/>
              <a:tabLst>
                <a:tab pos="1489075" algn="l"/>
              </a:tabLst>
            </a:pPr>
            <a:r>
              <a:rPr lang="en-US" altLang="en-US" sz="4800">
                <a:latin typeface="Helvetica" charset="0"/>
                <a:ea typeface="ＭＳ Ｐゴシック" charset="-128"/>
                <a:cs typeface="Helvetica" charset="0"/>
              </a:rPr>
              <a:t>Pedagogy</a:t>
            </a:r>
          </a:p>
        </p:txBody>
      </p:sp>
      <p:sp>
        <p:nvSpPr>
          <p:cNvPr id="20483" name="Slide Number Placeholder 24"/>
          <p:cNvSpPr>
            <a:spLocks noGrp="1"/>
          </p:cNvSpPr>
          <p:nvPr>
            <p:ph type="sldNum" sz="quarter" idx="12"/>
          </p:nvPr>
        </p:nvSpPr>
        <p:spPr bwMode="auto">
          <a:xfrm>
            <a:off x="8229600" y="6477000"/>
            <a:ext cx="758825"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F243F19E-72CA-B546-B997-46A272ED83E0}" type="slidenum">
              <a:rPr lang="en-US" altLang="en-US" sz="1200">
                <a:solidFill>
                  <a:srgbClr val="D38E27"/>
                </a:solidFill>
                <a:latin typeface="Arial" charset="0"/>
              </a:rPr>
              <a:pPr>
                <a:spcBef>
                  <a:spcPct val="0"/>
                </a:spcBef>
                <a:buClrTx/>
                <a:buSzTx/>
                <a:buFontTx/>
                <a:buNone/>
              </a:pPr>
              <a:t>5</a:t>
            </a:fld>
            <a:endParaRPr lang="en-US" altLang="en-US" sz="1200">
              <a:solidFill>
                <a:srgbClr val="D38E27"/>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mph" presetSubtype="0" fill="hold" nodeType="clickEffect">
                                  <p:stCondLst>
                                    <p:cond delay="0"/>
                                  </p:stCondLst>
                                  <p:iterate type="lt">
                                    <p:tmPct val="4000"/>
                                  </p:iterate>
                                  <p:childTnLst>
                                    <p:set>
                                      <p:cBhvr override="childStyle">
                                        <p:cTn id="26"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8D76D-8A68-824F-BC67-2A0155EB18FC}"/>
              </a:ext>
            </a:extLst>
          </p:cNvPr>
          <p:cNvPicPr>
            <a:picLocks noChangeAspect="1"/>
          </p:cNvPicPr>
          <p:nvPr/>
        </p:nvPicPr>
        <p:blipFill>
          <a:blip r:embed="rId3"/>
          <a:stretch>
            <a:fillRect/>
          </a:stretch>
        </p:blipFill>
        <p:spPr>
          <a:xfrm>
            <a:off x="533400" y="681925"/>
            <a:ext cx="8229600" cy="6454588"/>
          </a:xfrm>
          <a:prstGeom prst="rect">
            <a:avLst/>
          </a:prstGeom>
        </p:spPr>
      </p:pic>
      <p:sp>
        <p:nvSpPr>
          <p:cNvPr id="3" name="Title 2"/>
          <p:cNvSpPr>
            <a:spLocks noGrp="1"/>
          </p:cNvSpPr>
          <p:nvPr>
            <p:ph type="title"/>
          </p:nvPr>
        </p:nvSpPr>
        <p:spPr>
          <a:xfrm>
            <a:off x="304800" y="0"/>
            <a:ext cx="8686800" cy="838200"/>
          </a:xfrm>
        </p:spPr>
        <p:txBody>
          <a:bodyPr/>
          <a:lstStyle/>
          <a:p>
            <a:pPr>
              <a:defRPr/>
            </a:pPr>
            <a:r>
              <a:rPr lang="en-US" dirty="0"/>
              <a:t>Word Problem: rocket-height</a:t>
            </a:r>
          </a:p>
        </p:txBody>
      </p:sp>
      <p:sp>
        <p:nvSpPr>
          <p:cNvPr id="31" name="TextBox 30"/>
          <p:cNvSpPr txBox="1">
            <a:spLocks noChangeArrowheads="1"/>
          </p:cNvSpPr>
          <p:nvPr/>
        </p:nvSpPr>
        <p:spPr bwMode="auto">
          <a:xfrm>
            <a:off x="647700" y="211546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rocket-height</a:t>
            </a:r>
          </a:p>
        </p:txBody>
      </p:sp>
      <p:sp>
        <p:nvSpPr>
          <p:cNvPr id="33" name="TextBox 32"/>
          <p:cNvSpPr txBox="1">
            <a:spLocks noChangeArrowheads="1"/>
          </p:cNvSpPr>
          <p:nvPr/>
        </p:nvSpPr>
        <p:spPr bwMode="auto">
          <a:xfrm>
            <a:off x="3505200" y="2139249"/>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Number</a:t>
            </a:r>
          </a:p>
        </p:txBody>
      </p:sp>
      <p:sp>
        <p:nvSpPr>
          <p:cNvPr id="34" name="TextBox 33"/>
          <p:cNvSpPr txBox="1">
            <a:spLocks noChangeArrowheads="1"/>
          </p:cNvSpPr>
          <p:nvPr/>
        </p:nvSpPr>
        <p:spPr bwMode="auto">
          <a:xfrm>
            <a:off x="6972300" y="2114643"/>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a:solidFill>
                  <a:schemeClr val="bg1"/>
                </a:solidFill>
                <a:latin typeface="Comic Sans MS" charset="0"/>
              </a:rPr>
              <a:t>Number</a:t>
            </a:r>
          </a:p>
        </p:txBody>
      </p:sp>
      <p:sp>
        <p:nvSpPr>
          <p:cNvPr id="36" name="TextBox 35"/>
          <p:cNvSpPr txBox="1">
            <a:spLocks noChangeArrowheads="1"/>
          </p:cNvSpPr>
          <p:nvPr/>
        </p:nvSpPr>
        <p:spPr bwMode="auto">
          <a:xfrm>
            <a:off x="642257" y="2699498"/>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Given the number of seconds, how high is a rocket, traveling at 7m/s? </a:t>
            </a:r>
          </a:p>
        </p:txBody>
      </p:sp>
      <p:sp>
        <p:nvSpPr>
          <p:cNvPr id="38" name="TextBox 37"/>
          <p:cNvSpPr txBox="1">
            <a:spLocks noChangeArrowheads="1"/>
          </p:cNvSpPr>
          <p:nvPr/>
        </p:nvSpPr>
        <p:spPr bwMode="auto">
          <a:xfrm>
            <a:off x="1494971" y="3983434"/>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rocket-height</a:t>
            </a:r>
          </a:p>
        </p:txBody>
      </p:sp>
      <p:cxnSp>
        <p:nvCxnSpPr>
          <p:cNvPr id="17" name="Straight Arrow Connector 16"/>
          <p:cNvCxnSpPr>
            <a:cxnSpLocks noChangeShapeType="1"/>
          </p:cNvCxnSpPr>
          <p:nvPr/>
        </p:nvCxnSpPr>
        <p:spPr bwMode="auto">
          <a:xfrm>
            <a:off x="3733800" y="2551952"/>
            <a:ext cx="304800" cy="14478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H="1">
            <a:off x="7062108" y="3057105"/>
            <a:ext cx="533400" cy="838200"/>
          </a:xfrm>
          <a:prstGeom prst="straightConnector1">
            <a:avLst/>
          </a:prstGeom>
          <a:noFill/>
          <a:ln w="25400">
            <a:solidFill>
              <a:schemeClr val="accent2"/>
            </a:solidFill>
            <a:round/>
            <a:headEnd/>
            <a:tailEnd type="arrow" w="med" len="med"/>
          </a:ln>
          <a:effectLst>
            <a:outerShdw blurRad="76200" dist="50800" dir="5400000" rotWithShape="0">
              <a:srgbClr val="4E3B30">
                <a:alpha val="59998"/>
              </a:srgbClr>
            </a:outerShdw>
          </a:effectLst>
          <a:extLst>
            <a:ext uri="{909E8E84-426E-40DD-AFC4-6F175D3DCCD1}">
              <a14:hiddenFill xmlns:a14="http://schemas.microsoft.com/office/drawing/2010/main">
                <a:noFill/>
              </a14:hiddenFill>
            </a:ext>
          </a:extLst>
        </p:spPr>
      </p:cxnSp>
      <p:sp>
        <p:nvSpPr>
          <p:cNvPr id="44" name="TextBox 43"/>
          <p:cNvSpPr txBox="1">
            <a:spLocks noChangeArrowheads="1"/>
          </p:cNvSpPr>
          <p:nvPr/>
        </p:nvSpPr>
        <p:spPr bwMode="auto">
          <a:xfrm>
            <a:off x="3182258" y="3959295"/>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r">
              <a:spcBef>
                <a:spcPct val="0"/>
              </a:spcBef>
              <a:buClrTx/>
              <a:buSzTx/>
              <a:buFontTx/>
              <a:buNone/>
            </a:pPr>
            <a:r>
              <a:rPr lang="en-US" altLang="en-US" sz="1800" dirty="0">
                <a:solidFill>
                  <a:schemeClr val="bg1"/>
                </a:solidFill>
                <a:latin typeface="Comic Sans MS" charset="0"/>
              </a:rPr>
              <a:t>15</a:t>
            </a:r>
          </a:p>
        </p:txBody>
      </p:sp>
      <p:sp>
        <p:nvSpPr>
          <p:cNvPr id="45" name="TextBox 44"/>
          <p:cNvSpPr txBox="1">
            <a:spLocks noChangeArrowheads="1"/>
          </p:cNvSpPr>
          <p:nvPr/>
        </p:nvSpPr>
        <p:spPr bwMode="auto">
          <a:xfrm>
            <a:off x="6147708" y="4000709"/>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105  </a:t>
            </a:r>
            <a:endParaRPr lang="en-US" altLang="en-US" sz="1400" dirty="0">
              <a:solidFill>
                <a:schemeClr val="bg1"/>
              </a:solidFill>
              <a:latin typeface="Comic Sans MS" charset="0"/>
            </a:endParaRPr>
          </a:p>
        </p:txBody>
      </p:sp>
      <p:sp>
        <p:nvSpPr>
          <p:cNvPr id="46" name="TextBox 45"/>
          <p:cNvSpPr txBox="1">
            <a:spLocks noChangeArrowheads="1"/>
          </p:cNvSpPr>
          <p:nvPr/>
        </p:nvSpPr>
        <p:spPr bwMode="auto">
          <a:xfrm>
            <a:off x="5826124" y="3937419"/>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   7   15)  </a:t>
            </a:r>
            <a:endParaRPr lang="en-US" altLang="en-US" sz="1400" dirty="0">
              <a:solidFill>
                <a:schemeClr val="bg1"/>
              </a:solidFill>
              <a:latin typeface="Comic Sans MS" charset="0"/>
            </a:endParaRPr>
          </a:p>
        </p:txBody>
      </p:sp>
      <p:sp>
        <p:nvSpPr>
          <p:cNvPr id="47" name="TextBox 46"/>
          <p:cNvSpPr txBox="1">
            <a:spLocks noChangeArrowheads="1"/>
          </p:cNvSpPr>
          <p:nvPr/>
        </p:nvSpPr>
        <p:spPr bwMode="auto">
          <a:xfrm>
            <a:off x="5791200" y="4569245"/>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   7   289)  </a:t>
            </a:r>
            <a:endParaRPr lang="en-US" altLang="en-US" sz="1400" dirty="0">
              <a:solidFill>
                <a:schemeClr val="bg1"/>
              </a:solidFill>
              <a:latin typeface="Comic Sans MS" charset="0"/>
            </a:endParaRPr>
          </a:p>
        </p:txBody>
      </p:sp>
      <p:sp>
        <p:nvSpPr>
          <p:cNvPr id="48" name="TextBox 47"/>
          <p:cNvSpPr txBox="1">
            <a:spLocks noChangeArrowheads="1"/>
          </p:cNvSpPr>
          <p:nvPr/>
        </p:nvSpPr>
        <p:spPr bwMode="auto">
          <a:xfrm>
            <a:off x="1502229" y="4556124"/>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rocket-height            289      </a:t>
            </a:r>
          </a:p>
        </p:txBody>
      </p:sp>
      <p:grpSp>
        <p:nvGrpSpPr>
          <p:cNvPr id="54" name="Group 53"/>
          <p:cNvGrpSpPr>
            <a:grpSpLocks/>
          </p:cNvGrpSpPr>
          <p:nvPr/>
        </p:nvGrpSpPr>
        <p:grpSpPr bwMode="auto">
          <a:xfrm>
            <a:off x="3628345" y="3935412"/>
            <a:ext cx="3470275" cy="990600"/>
            <a:chOff x="1905000" y="4572000"/>
            <a:chExt cx="1935773" cy="990600"/>
          </a:xfrm>
        </p:grpSpPr>
        <p:sp>
          <p:nvSpPr>
            <p:cNvPr id="49" name="Rectangle 48"/>
            <p:cNvSpPr>
              <a:spLocks noChangeArrowheads="1"/>
            </p:cNvSpPr>
            <p:nvPr/>
          </p:nvSpPr>
          <p:spPr bwMode="auto">
            <a:xfrm>
              <a:off x="3562716" y="5181600"/>
              <a:ext cx="278057" cy="3810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1" name="Rectangle 50"/>
            <p:cNvSpPr>
              <a:spLocks noChangeArrowheads="1"/>
            </p:cNvSpPr>
            <p:nvPr/>
          </p:nvSpPr>
          <p:spPr bwMode="auto">
            <a:xfrm>
              <a:off x="3575999" y="4572000"/>
              <a:ext cx="170022" cy="3810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2" name="Rectangle 51"/>
            <p:cNvSpPr>
              <a:spLocks noChangeArrowheads="1"/>
            </p:cNvSpPr>
            <p:nvPr/>
          </p:nvSpPr>
          <p:spPr bwMode="auto">
            <a:xfrm>
              <a:off x="1905000" y="4572000"/>
              <a:ext cx="408231" cy="3810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3" name="Rectangle 52"/>
            <p:cNvSpPr>
              <a:spLocks noChangeArrowheads="1"/>
            </p:cNvSpPr>
            <p:nvPr/>
          </p:nvSpPr>
          <p:spPr bwMode="auto">
            <a:xfrm>
              <a:off x="1918283" y="5181600"/>
              <a:ext cx="407345" cy="3810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grpSp>
      <p:sp>
        <p:nvSpPr>
          <p:cNvPr id="76816" name="Slide Number Placeholder 24"/>
          <p:cNvSpPr>
            <a:spLocks noGrp="1"/>
          </p:cNvSpPr>
          <p:nvPr>
            <p:ph type="sldNum" sz="quarter" idx="12"/>
          </p:nvPr>
        </p:nvSpPr>
        <p:spPr bwMode="auto">
          <a:xfrm>
            <a:off x="8229600" y="6457950"/>
            <a:ext cx="758825"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916DE8A5-3B2D-F44D-B5DA-ED369A8881AA}" type="slidenum">
              <a:rPr lang="en-US" altLang="en-US" sz="1200">
                <a:solidFill>
                  <a:srgbClr val="D38E27"/>
                </a:solidFill>
                <a:latin typeface="Arial" charset="0"/>
              </a:rPr>
              <a:pPr>
                <a:spcBef>
                  <a:spcPct val="0"/>
                </a:spcBef>
                <a:buClrTx/>
                <a:buSzTx/>
                <a:buFontTx/>
                <a:buNone/>
              </a:pPr>
              <a:t>50</a:t>
            </a:fld>
            <a:endParaRPr lang="en-US" altLang="en-US" sz="1200">
              <a:solidFill>
                <a:srgbClr val="D38E27"/>
              </a:solidFill>
              <a:latin typeface="Arial" charset="0"/>
            </a:endParaRPr>
          </a:p>
        </p:txBody>
      </p:sp>
      <p:grpSp>
        <p:nvGrpSpPr>
          <p:cNvPr id="22" name="Group 21"/>
          <p:cNvGrpSpPr>
            <a:grpSpLocks/>
          </p:cNvGrpSpPr>
          <p:nvPr/>
        </p:nvGrpSpPr>
        <p:grpSpPr bwMode="auto">
          <a:xfrm>
            <a:off x="4457700" y="3296327"/>
            <a:ext cx="1600200" cy="562256"/>
            <a:chOff x="4305300" y="2626402"/>
            <a:chExt cx="1600200" cy="562256"/>
          </a:xfrm>
        </p:grpSpPr>
        <p:sp>
          <p:nvSpPr>
            <p:cNvPr id="23" name="Oval Callout 22"/>
            <p:cNvSpPr/>
            <p:nvPr/>
          </p:nvSpPr>
          <p:spPr>
            <a:xfrm>
              <a:off x="4457700" y="2626402"/>
              <a:ext cx="1295400" cy="533400"/>
            </a:xfrm>
            <a:prstGeom prst="wedgeEllipseCallout">
              <a:avLst>
                <a:gd name="adj1" fmla="val -73020"/>
                <a:gd name="adj2" fmla="val 69449"/>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dirty="0"/>
            </a:p>
          </p:txBody>
        </p:sp>
        <p:sp>
          <p:nvSpPr>
            <p:cNvPr id="24" name="Oval Callout 23"/>
            <p:cNvSpPr/>
            <p:nvPr/>
          </p:nvSpPr>
          <p:spPr>
            <a:xfrm>
              <a:off x="4305300" y="2655258"/>
              <a:ext cx="1600200" cy="533400"/>
            </a:xfrm>
            <a:prstGeom prst="wedgeEllipseCallout">
              <a:avLst>
                <a:gd name="adj1" fmla="val 90871"/>
                <a:gd name="adj2" fmla="val 62500"/>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2200" dirty="0">
                  <a:latin typeface="Comic Sans MS"/>
                  <a:cs typeface="Comic Sans MS"/>
                </a:rPr>
                <a:t>seconds</a:t>
              </a:r>
            </a:p>
          </p:txBody>
        </p:sp>
      </p:grpSp>
      <p:sp>
        <p:nvSpPr>
          <p:cNvPr id="29" name="Rectangle 28">
            <a:extLst>
              <a:ext uri="{FF2B5EF4-FFF2-40B4-BE49-F238E27FC236}">
                <a16:creationId xmlns:a16="http://schemas.microsoft.com/office/drawing/2014/main" id="{9BDDA405-2599-7E48-B420-C9EDFD748A6C}"/>
              </a:ext>
            </a:extLst>
          </p:cNvPr>
          <p:cNvSpPr/>
          <p:nvPr/>
        </p:nvSpPr>
        <p:spPr>
          <a:xfrm>
            <a:off x="527957" y="690438"/>
            <a:ext cx="8458200" cy="824576"/>
          </a:xfrm>
          <a:prstGeom prst="rect">
            <a:avLst/>
          </a:prstGeom>
          <a:solidFill>
            <a:schemeClr val="tx1"/>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sp>
        <p:nvSpPr>
          <p:cNvPr id="32" name="TextBox 31">
            <a:extLst>
              <a:ext uri="{FF2B5EF4-FFF2-40B4-BE49-F238E27FC236}">
                <a16:creationId xmlns:a16="http://schemas.microsoft.com/office/drawing/2014/main" id="{4AE1D41B-6CA9-0C42-A9CB-685D6E4E5EBA}"/>
              </a:ext>
            </a:extLst>
          </p:cNvPr>
          <p:cNvSpPr txBox="1">
            <a:spLocks noChangeArrowheads="1"/>
          </p:cNvSpPr>
          <p:nvPr/>
        </p:nvSpPr>
        <p:spPr bwMode="auto">
          <a:xfrm>
            <a:off x="1277257" y="5838473"/>
            <a:ext cx="1694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rocket-height                 </a:t>
            </a:r>
          </a:p>
        </p:txBody>
      </p:sp>
      <p:sp>
        <p:nvSpPr>
          <p:cNvPr id="35" name="TextBox 34">
            <a:extLst>
              <a:ext uri="{FF2B5EF4-FFF2-40B4-BE49-F238E27FC236}">
                <a16:creationId xmlns:a16="http://schemas.microsoft.com/office/drawing/2014/main" id="{3D9B4C02-38E5-E24D-8E76-C00D3987DDA3}"/>
              </a:ext>
            </a:extLst>
          </p:cNvPr>
          <p:cNvSpPr txBox="1">
            <a:spLocks noChangeArrowheads="1"/>
          </p:cNvSpPr>
          <p:nvPr/>
        </p:nvSpPr>
        <p:spPr bwMode="auto">
          <a:xfrm>
            <a:off x="3505200" y="6457950"/>
            <a:ext cx="3593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 *  7                       )</a:t>
            </a:r>
          </a:p>
        </p:txBody>
      </p:sp>
      <p:sp>
        <p:nvSpPr>
          <p:cNvPr id="37" name="Rectangle 36">
            <a:extLst>
              <a:ext uri="{FF2B5EF4-FFF2-40B4-BE49-F238E27FC236}">
                <a16:creationId xmlns:a16="http://schemas.microsoft.com/office/drawing/2014/main" id="{9FDDC994-6F8F-E245-B373-4BC2DE0277F5}"/>
              </a:ext>
            </a:extLst>
          </p:cNvPr>
          <p:cNvSpPr/>
          <p:nvPr/>
        </p:nvSpPr>
        <p:spPr>
          <a:xfrm>
            <a:off x="228600" y="1916264"/>
            <a:ext cx="8458200" cy="1316772"/>
          </a:xfrm>
          <a:prstGeom prst="rect">
            <a:avLst/>
          </a:prstGeom>
          <a:solidFill>
            <a:schemeClr val="tx1"/>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sp>
        <p:nvSpPr>
          <p:cNvPr id="42" name="TextBox 41">
            <a:extLst>
              <a:ext uri="{FF2B5EF4-FFF2-40B4-BE49-F238E27FC236}">
                <a16:creationId xmlns:a16="http://schemas.microsoft.com/office/drawing/2014/main" id="{B18CE7B9-61A2-AA41-B588-19BEEBDFECB4}"/>
              </a:ext>
            </a:extLst>
          </p:cNvPr>
          <p:cNvSpPr txBox="1">
            <a:spLocks noChangeArrowheads="1"/>
          </p:cNvSpPr>
          <p:nvPr/>
        </p:nvSpPr>
        <p:spPr bwMode="auto">
          <a:xfrm>
            <a:off x="3035300" y="5838473"/>
            <a:ext cx="1694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seconds</a:t>
            </a:r>
          </a:p>
        </p:txBody>
      </p:sp>
      <p:sp>
        <p:nvSpPr>
          <p:cNvPr id="43" name="TextBox 42">
            <a:extLst>
              <a:ext uri="{FF2B5EF4-FFF2-40B4-BE49-F238E27FC236}">
                <a16:creationId xmlns:a16="http://schemas.microsoft.com/office/drawing/2014/main" id="{DD620190-9A1B-6F4F-9CA9-FE6058324CC7}"/>
              </a:ext>
            </a:extLst>
          </p:cNvPr>
          <p:cNvSpPr txBox="1">
            <a:spLocks noChangeArrowheads="1"/>
          </p:cNvSpPr>
          <p:nvPr/>
        </p:nvSpPr>
        <p:spPr bwMode="auto">
          <a:xfrm>
            <a:off x="4486728" y="6444829"/>
            <a:ext cx="1694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800" dirty="0">
                <a:solidFill>
                  <a:schemeClr val="bg1"/>
                </a:solidFill>
                <a:latin typeface="Comic Sans MS" charset="0"/>
              </a:rPr>
              <a:t>seconds</a:t>
            </a:r>
          </a:p>
        </p:txBody>
      </p:sp>
    </p:spTree>
    <p:extLst>
      <p:ext uri="{BB962C8B-B14F-4D97-AF65-F5344CB8AC3E}">
        <p14:creationId xmlns:p14="http://schemas.microsoft.com/office/powerpoint/2010/main" val="3062220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0" presetClass="path" presetSubtype="0" accel="50000" decel="50000" fill="hold" grpId="1" nodeType="withEffect">
                                  <p:stCondLst>
                                    <p:cond delay="0"/>
                                  </p:stCondLst>
                                  <p:childTnLst>
                                    <p:animMotion origin="layout" path="M -0.08316 -0.27338 L -3.33333E-6 2.22222E-6 " pathEditMode="relative" rAng="0" ptsTypes="AA">
                                      <p:cBhvr>
                                        <p:cTn id="34" dur="2000" fill="hold"/>
                                        <p:tgtEl>
                                          <p:spTgt spid="38"/>
                                        </p:tgtEl>
                                        <p:attrNameLst>
                                          <p:attrName>ppt_x</p:attrName>
                                          <p:attrName>ppt_y</p:attrName>
                                        </p:attrNameLst>
                                      </p:cBhvr>
                                      <p:rCtr x="4149" y="13657"/>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xit" presetSubtype="4" fill="hold" grpId="1" nodeType="clickEffect">
                                  <p:stCondLst>
                                    <p:cond delay="0"/>
                                  </p:stCondLst>
                                  <p:childTnLst>
                                    <p:anim calcmode="lin" valueType="num">
                                      <p:cBhvr additive="base">
                                        <p:cTn id="63" dur="500"/>
                                        <p:tgtEl>
                                          <p:spTgt spid="45"/>
                                        </p:tgtEl>
                                        <p:attrNameLst>
                                          <p:attrName>ppt_x</p:attrName>
                                        </p:attrNameLst>
                                      </p:cBhvr>
                                      <p:tavLst>
                                        <p:tav tm="0">
                                          <p:val>
                                            <p:strVal val="ppt_x"/>
                                          </p:val>
                                        </p:tav>
                                        <p:tav tm="100000">
                                          <p:val>
                                            <p:strVal val="ppt_x"/>
                                          </p:val>
                                        </p:tav>
                                      </p:tavLst>
                                    </p:anim>
                                    <p:anim calcmode="lin" valueType="num">
                                      <p:cBhvr additive="base">
                                        <p:cTn id="64" dur="500"/>
                                        <p:tgtEl>
                                          <p:spTgt spid="45"/>
                                        </p:tgtEl>
                                        <p:attrNameLst>
                                          <p:attrName>ppt_y</p:attrName>
                                        </p:attrNameLst>
                                      </p:cBhvr>
                                      <p:tavLst>
                                        <p:tav tm="0">
                                          <p:val>
                                            <p:strVal val="ppt_y"/>
                                          </p:val>
                                        </p:tav>
                                        <p:tav tm="100000">
                                          <p:val>
                                            <p:strVal val="1+ppt_h/2"/>
                                          </p:val>
                                        </p:tav>
                                      </p:tavLst>
                                    </p:anim>
                                    <p:set>
                                      <p:cBhvr>
                                        <p:cTn id="65" dur="1" fill="hold">
                                          <p:stCondLst>
                                            <p:cond delay="499"/>
                                          </p:stCondLst>
                                        </p:cTn>
                                        <p:tgtEl>
                                          <p:spTgt spid="45"/>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500"/>
                                        <p:tgtEl>
                                          <p:spTgt spid="40"/>
                                        </p:tgtEl>
                                      </p:cBhvr>
                                    </p:animEffect>
                                    <p:set>
                                      <p:cBhvr>
                                        <p:cTn id="75" dur="1" fill="hold">
                                          <p:stCondLst>
                                            <p:cond delay="499"/>
                                          </p:stCondLst>
                                        </p:cTn>
                                        <p:tgtEl>
                                          <p:spTgt spid="40"/>
                                        </p:tgtEl>
                                        <p:attrNameLst>
                                          <p:attrName>style.visibility</p:attrName>
                                        </p:attrNameLst>
                                      </p:cBhvr>
                                      <p:to>
                                        <p:strVal val="hidden"/>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nodeType="click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500"/>
                                        <p:tgtEl>
                                          <p:spTgt spid="54"/>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fade">
                                      <p:cBhvr>
                                        <p:cTn id="114" dur="500"/>
                                        <p:tgtEl>
                                          <p:spTgt spid="35"/>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fade">
                                      <p:cBhvr>
                                        <p:cTn id="119" dur="500"/>
                                        <p:tgtEl>
                                          <p:spTgt spid="4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6" grpId="0"/>
      <p:bldP spid="38" grpId="0"/>
      <p:bldP spid="38" grpId="1"/>
      <p:bldP spid="44" grpId="0"/>
      <p:bldP spid="45" grpId="0"/>
      <p:bldP spid="45" grpId="1"/>
      <p:bldP spid="46" grpId="0"/>
      <p:bldP spid="47" grpId="0"/>
      <p:bldP spid="48" grpId="0"/>
      <p:bldP spid="32" grpId="0"/>
      <p:bldP spid="35" grpId="0"/>
      <p:bldP spid="42" grpId="0"/>
      <p:bldP spid="4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Challenges</a:t>
            </a:r>
          </a:p>
        </p:txBody>
      </p:sp>
      <p:sp>
        <p:nvSpPr>
          <p:cNvPr id="5" name="Content Placeholder 4"/>
          <p:cNvSpPr>
            <a:spLocks noGrp="1"/>
          </p:cNvSpPr>
          <p:nvPr>
            <p:ph idx="1"/>
          </p:nvPr>
        </p:nvSpPr>
        <p:spPr/>
        <p:txBody>
          <a:bodyPr/>
          <a:lstStyle/>
          <a:p>
            <a:pPr>
              <a:lnSpc>
                <a:spcPct val="300000"/>
              </a:lnSpc>
            </a:pPr>
            <a:r>
              <a:rPr lang="en-US" altLang="en-US">
                <a:ea typeface="ＭＳ Ｐゴシック" charset="-128"/>
                <a:cs typeface="Helvetica" charset="0"/>
              </a:rPr>
              <a:t>Can you make the rocket fly faster? Slower?</a:t>
            </a:r>
          </a:p>
          <a:p>
            <a:pPr>
              <a:lnSpc>
                <a:spcPct val="300000"/>
              </a:lnSpc>
            </a:pPr>
            <a:r>
              <a:rPr lang="en-US" altLang="en-US">
                <a:ea typeface="ＭＳ Ｐゴシック" charset="-128"/>
                <a:cs typeface="Helvetica" charset="0"/>
              </a:rPr>
              <a:t>Can you make it fly backwards?</a:t>
            </a:r>
          </a:p>
          <a:p>
            <a:pPr>
              <a:lnSpc>
                <a:spcPct val="300000"/>
              </a:lnSpc>
            </a:pPr>
            <a:r>
              <a:rPr lang="en-US" altLang="en-US">
                <a:ea typeface="ＭＳ Ｐゴシック" charset="-128"/>
                <a:cs typeface="Helvetica" charset="0"/>
              </a:rPr>
              <a:t>Can you make it fly </a:t>
            </a:r>
            <a:r>
              <a:rPr lang="en-US" altLang="en-US" i="1">
                <a:ea typeface="ＭＳ Ｐゴシック" charset="-128"/>
                <a:cs typeface="Helvetica" charset="0"/>
              </a:rPr>
              <a:t>faster over time?</a:t>
            </a:r>
          </a:p>
          <a:p>
            <a:pPr>
              <a:lnSpc>
                <a:spcPct val="300000"/>
              </a:lnSpc>
              <a:buFont typeface="Wingdings" charset="2"/>
              <a:buNone/>
            </a:pPr>
            <a:endParaRPr lang="en-US" altLang="en-US">
              <a:ea typeface="ＭＳ Ｐゴシック" charset="-128"/>
              <a:cs typeface="Helvetica" charset="0"/>
            </a:endParaRPr>
          </a:p>
        </p:txBody>
      </p:sp>
      <p:sp>
        <p:nvSpPr>
          <p:cNvPr id="77827"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D1D0C863-7FB8-AE4E-8754-907699170FF2}" type="slidenum">
              <a:rPr lang="en-US" altLang="en-US" sz="1200">
                <a:solidFill>
                  <a:srgbClr val="D38E27"/>
                </a:solidFill>
                <a:latin typeface="Arial" charset="0"/>
              </a:rPr>
              <a:pPr>
                <a:spcBef>
                  <a:spcPct val="0"/>
                </a:spcBef>
                <a:buClrTx/>
                <a:buSzTx/>
                <a:buFontTx/>
                <a:buNone/>
              </a:pPr>
              <a:t>51</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Practice</a:t>
            </a:r>
          </a:p>
        </p:txBody>
      </p:sp>
      <p:sp>
        <p:nvSpPr>
          <p:cNvPr id="5" name="Content Placeholder 4"/>
          <p:cNvSpPr>
            <a:spLocks noGrp="1"/>
          </p:cNvSpPr>
          <p:nvPr>
            <p:ph idx="1"/>
          </p:nvPr>
        </p:nvSpPr>
        <p:spPr/>
        <p:txBody>
          <a:bodyPr/>
          <a:lstStyle/>
          <a:p>
            <a:pPr>
              <a:lnSpc>
                <a:spcPct val="300000"/>
              </a:lnSpc>
            </a:pPr>
            <a:r>
              <a:rPr lang="en-US" altLang="en-US">
                <a:latin typeface="Courier New" charset="0"/>
                <a:ea typeface="ＭＳ Ｐゴシック" charset="-128"/>
                <a:cs typeface="Helvetica" charset="0"/>
              </a:rPr>
              <a:t>red-square</a:t>
            </a:r>
          </a:p>
          <a:p>
            <a:pPr>
              <a:lnSpc>
                <a:spcPct val="300000"/>
              </a:lnSpc>
            </a:pPr>
            <a:r>
              <a:rPr lang="en-US" altLang="en-US">
                <a:latin typeface="Courier New" charset="0"/>
                <a:ea typeface="ＭＳ Ｐゴシック" charset="-128"/>
                <a:cs typeface="Helvetica" charset="0"/>
              </a:rPr>
              <a:t>yard-area</a:t>
            </a:r>
          </a:p>
          <a:p>
            <a:pPr>
              <a:lnSpc>
                <a:spcPct val="300000"/>
              </a:lnSpc>
            </a:pPr>
            <a:r>
              <a:rPr lang="en-US" altLang="en-US">
                <a:ea typeface="ＭＳ Ｐゴシック" charset="-128"/>
                <a:cs typeface="Helvetica" charset="0"/>
              </a:rPr>
              <a:t>New technique: </a:t>
            </a:r>
            <a:r>
              <a:rPr lang="en-US" altLang="en-US" i="1">
                <a:ea typeface="ＭＳ Ｐゴシック" charset="-128"/>
                <a:cs typeface="Helvetica" charset="0"/>
              </a:rPr>
              <a:t>Battling</a:t>
            </a:r>
          </a:p>
          <a:p>
            <a:pPr>
              <a:lnSpc>
                <a:spcPct val="300000"/>
              </a:lnSpc>
              <a:buFont typeface="Wingdings" charset="2"/>
              <a:buNone/>
            </a:pPr>
            <a:endParaRPr lang="en-US" altLang="en-US">
              <a:ea typeface="ＭＳ Ｐゴシック" charset="-128"/>
              <a:cs typeface="Helvetica" charset="0"/>
            </a:endParaRPr>
          </a:p>
        </p:txBody>
      </p:sp>
      <p:sp>
        <p:nvSpPr>
          <p:cNvPr id="78851"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CCF9A939-E405-6C47-AAB8-0BA6CB4DBF33}" type="slidenum">
              <a:rPr lang="en-US" altLang="en-US" sz="1200">
                <a:solidFill>
                  <a:srgbClr val="D38E27"/>
                </a:solidFill>
                <a:latin typeface="Arial" charset="0"/>
              </a:rPr>
              <a:pPr>
                <a:spcBef>
                  <a:spcPct val="0"/>
                </a:spcBef>
                <a:buClrTx/>
                <a:buSzTx/>
                <a:buFontTx/>
                <a:buNone/>
              </a:pPr>
              <a:t>52</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Unit 5</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Animating your Characters</a:t>
            </a:r>
          </a:p>
        </p:txBody>
      </p:sp>
      <p:sp>
        <p:nvSpPr>
          <p:cNvPr id="4" name="Content Placeholder 3"/>
          <p:cNvSpPr>
            <a:spLocks noGrp="1"/>
          </p:cNvSpPr>
          <p:nvPr>
            <p:ph idx="1"/>
          </p:nvPr>
        </p:nvSpPr>
        <p:spPr/>
        <p:txBody>
          <a:bodyPr/>
          <a:lstStyle/>
          <a:p>
            <a:pPr>
              <a:lnSpc>
                <a:spcPct val="150000"/>
              </a:lnSpc>
            </a:pPr>
            <a:r>
              <a:rPr lang="en-US" altLang="en-US" dirty="0">
                <a:ea typeface="ＭＳ Ｐゴシック" charset="-128"/>
                <a:cs typeface="Helvetica" charset="0"/>
              </a:rPr>
              <a:t>Open the ”Game Template” link </a:t>
            </a:r>
          </a:p>
          <a:p>
            <a:pPr>
              <a:lnSpc>
                <a:spcPct val="150000"/>
              </a:lnSpc>
            </a:pPr>
            <a:r>
              <a:rPr lang="en-US" altLang="en-US" dirty="0">
                <a:ea typeface="ＭＳ Ｐゴシック" charset="-128"/>
                <a:cs typeface="Helvetica" charset="0"/>
              </a:rPr>
              <a:t>Copy &amp; Paste your Images from your copy of the “Defining Values” program &amp;                                  Add your game images!</a:t>
            </a:r>
          </a:p>
          <a:p>
            <a:endParaRPr lang="en-US" altLang="en-US" dirty="0">
              <a:ea typeface="ＭＳ Ｐゴシック" charset="-128"/>
              <a:cs typeface="Helvetica" charset="0"/>
            </a:endParaRPr>
          </a:p>
          <a:p>
            <a:r>
              <a:rPr lang="en-US" altLang="en-US" dirty="0">
                <a:ea typeface="ＭＳ Ｐゴシック" charset="-128"/>
                <a:cs typeface="Helvetica" charset="0"/>
              </a:rPr>
              <a:t>Complete </a:t>
            </a:r>
            <a:r>
              <a:rPr lang="en-US" altLang="en-US" dirty="0">
                <a:latin typeface="Courier" charset="0"/>
                <a:ea typeface="ＭＳ Ｐゴシック" charset="-128"/>
                <a:cs typeface="Helvetica" charset="0"/>
              </a:rPr>
              <a:t>update-target(p. 16)        </a:t>
            </a:r>
            <a:r>
              <a:rPr lang="en-US" altLang="en-US" dirty="0">
                <a:ea typeface="ＭＳ Ｐゴシック" charset="-128"/>
                <a:cs typeface="Helvetica" charset="0"/>
              </a:rPr>
              <a:t> and </a:t>
            </a:r>
            <a:r>
              <a:rPr lang="en-US" altLang="en-US" dirty="0">
                <a:latin typeface="Courier" charset="0"/>
                <a:ea typeface="ＭＳ Ｐゴシック" charset="-128"/>
                <a:cs typeface="Helvetica" charset="0"/>
              </a:rPr>
              <a:t>update-danger(p. 17)</a:t>
            </a:r>
          </a:p>
          <a:p>
            <a:pPr>
              <a:buFont typeface="Wingdings" charset="2"/>
              <a:buNone/>
            </a:pPr>
            <a:endParaRPr lang="en-US" altLang="en-US" dirty="0">
              <a:latin typeface="Courier" charset="0"/>
              <a:ea typeface="ＭＳ Ｐゴシック" charset="-128"/>
              <a:cs typeface="Helvetica" charset="0"/>
            </a:endParaRPr>
          </a:p>
        </p:txBody>
      </p:sp>
      <p:sp>
        <p:nvSpPr>
          <p:cNvPr id="81923"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2CBFB1ED-1872-3A47-918E-B2848BDE2F08}" type="slidenum">
              <a:rPr lang="en-US" altLang="en-US" sz="1200">
                <a:solidFill>
                  <a:srgbClr val="D38E27"/>
                </a:solidFill>
                <a:latin typeface="Arial" charset="0"/>
              </a:rPr>
              <a:pPr>
                <a:spcBef>
                  <a:spcPct val="0"/>
                </a:spcBef>
                <a:buClrTx/>
                <a:buSzTx/>
                <a:buFontTx/>
                <a:buNone/>
              </a:pPr>
              <a:t>54</a:t>
            </a:fld>
            <a:endParaRPr lang="en-US" altLang="en-US" sz="1200">
              <a:solidFill>
                <a:srgbClr val="D38E27"/>
              </a:solidFill>
              <a:latin typeface="Arial" charset="0"/>
            </a:endParaRPr>
          </a:p>
        </p:txBody>
      </p:sp>
      <p:pic>
        <p:nvPicPr>
          <p:cNvPr id="5" name="Picture 4">
            <a:extLst>
              <a:ext uri="{FF2B5EF4-FFF2-40B4-BE49-F238E27FC236}">
                <a16:creationId xmlns:a16="http://schemas.microsoft.com/office/drawing/2014/main" id="{C3545B38-E3BD-7446-B335-B24F3A85C3BC}"/>
              </a:ext>
            </a:extLst>
          </p:cNvPr>
          <p:cNvPicPr>
            <a:picLocks noChangeAspect="1"/>
          </p:cNvPicPr>
          <p:nvPr/>
        </p:nvPicPr>
        <p:blipFill>
          <a:blip r:embed="rId3"/>
          <a:stretch>
            <a:fillRect/>
          </a:stretch>
        </p:blipFill>
        <p:spPr>
          <a:xfrm>
            <a:off x="5791200" y="525463"/>
            <a:ext cx="3352800"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For Practice</a:t>
            </a:r>
            <a:r>
              <a:rPr lang="mr-IN" dirty="0"/>
              <a:t>…</a:t>
            </a:r>
            <a:r>
              <a:rPr lang="en-US" dirty="0"/>
              <a:t>on Page 10</a:t>
            </a:r>
          </a:p>
        </p:txBody>
      </p:sp>
      <p:sp>
        <p:nvSpPr>
          <p:cNvPr id="82946" name="Content Placeholder 2"/>
          <p:cNvSpPr>
            <a:spLocks noGrp="1"/>
          </p:cNvSpPr>
          <p:nvPr>
            <p:ph idx="1"/>
          </p:nvPr>
        </p:nvSpPr>
        <p:spPr/>
        <p:txBody>
          <a:bodyPr/>
          <a:lstStyle/>
          <a:p>
            <a:r>
              <a:rPr lang="en-US" altLang="x-none" sz="2600" dirty="0">
                <a:ea typeface="ＭＳ Ｐゴシック" charset="-128"/>
                <a:cs typeface="Helvetica" charset="0"/>
              </a:rPr>
              <a:t>Sally sells lemonade for $1.75/glass. Describe her </a:t>
            </a:r>
            <a:r>
              <a:rPr lang="en-US" altLang="x-none" sz="2600" b="1" dirty="0">
                <a:ea typeface="ＭＳ Ｐゴシック" charset="-128"/>
                <a:cs typeface="Helvetica" charset="0"/>
              </a:rPr>
              <a:t>revenue</a:t>
            </a:r>
            <a:r>
              <a:rPr lang="en-US" altLang="x-none" sz="2600" dirty="0">
                <a:ea typeface="ＭＳ Ｐゴシック" charset="-128"/>
                <a:cs typeface="Helvetica" charset="0"/>
              </a:rPr>
              <a:t> as a function of the number of glasses sold.</a:t>
            </a:r>
          </a:p>
          <a:p>
            <a:endParaRPr lang="en-US" altLang="x-none" sz="2600" dirty="0">
              <a:ea typeface="ＭＳ Ｐゴシック" charset="-128"/>
              <a:cs typeface="Helvetica" charset="0"/>
            </a:endParaRPr>
          </a:p>
          <a:p>
            <a:r>
              <a:rPr lang="en-US" altLang="x-none" sz="2600" dirty="0">
                <a:ea typeface="ＭＳ Ｐゴシック" charset="-128"/>
                <a:cs typeface="Helvetica" charset="0"/>
              </a:rPr>
              <a:t>It costs Sally $0.30 to buy the sugar and lemons for each glass of lemonade she sells. Describe her </a:t>
            </a:r>
            <a:r>
              <a:rPr lang="en-US" altLang="x-none" sz="2600" b="1" dirty="0">
                <a:ea typeface="ＭＳ Ｐゴシック" charset="-128"/>
                <a:cs typeface="Helvetica" charset="0"/>
              </a:rPr>
              <a:t>cost </a:t>
            </a:r>
            <a:r>
              <a:rPr lang="en-US" altLang="x-none" sz="2600" dirty="0">
                <a:ea typeface="ＭＳ Ｐゴシック" charset="-128"/>
                <a:cs typeface="Helvetica" charset="0"/>
              </a:rPr>
              <a:t>as a function of the number of glasses sold.</a:t>
            </a:r>
          </a:p>
          <a:p>
            <a:endParaRPr lang="en-US" altLang="x-none" sz="2600" dirty="0">
              <a:ea typeface="ＭＳ Ｐゴシック" charset="-128"/>
              <a:cs typeface="Helvetica" charset="0"/>
            </a:endParaRPr>
          </a:p>
          <a:p>
            <a:r>
              <a:rPr lang="en-US" altLang="x-none" sz="2600" dirty="0">
                <a:ea typeface="ＭＳ Ｐゴシック" charset="-128"/>
                <a:cs typeface="Helvetica" charset="0"/>
              </a:rPr>
              <a:t>Profit = revenue - cost. Describe Sally’s </a:t>
            </a:r>
            <a:r>
              <a:rPr lang="en-US" altLang="x-none" sz="2600" b="1" dirty="0">
                <a:ea typeface="ＭＳ Ｐゴシック" charset="-128"/>
                <a:cs typeface="Helvetica" charset="0"/>
              </a:rPr>
              <a:t>profit </a:t>
            </a:r>
            <a:r>
              <a:rPr lang="en-US" altLang="x-none" sz="2600" dirty="0">
                <a:ea typeface="ＭＳ Ｐゴシック" charset="-128"/>
                <a:cs typeface="Helvetica" charset="0"/>
              </a:rPr>
              <a:t>as a function of the number of glasses sold.</a:t>
            </a:r>
          </a:p>
          <a:p>
            <a:endParaRPr lang="en-US" altLang="x-none" sz="2600" dirty="0">
              <a:ea typeface="ＭＳ Ｐゴシック" charset="-128"/>
              <a:cs typeface="Helvetic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Design Recipe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8561" y="2057400"/>
            <a:ext cx="5459278" cy="4100866"/>
          </a:xfrm>
        </p:spPr>
      </p:pic>
      <p:sp>
        <p:nvSpPr>
          <p:cNvPr id="5" name="TextBox 4"/>
          <p:cNvSpPr txBox="1"/>
          <p:nvPr/>
        </p:nvSpPr>
        <p:spPr>
          <a:xfrm>
            <a:off x="2353084" y="1201578"/>
            <a:ext cx="4590231" cy="492443"/>
          </a:xfrm>
          <a:prstGeom prst="rect">
            <a:avLst/>
          </a:prstGeom>
          <a:noFill/>
        </p:spPr>
        <p:txBody>
          <a:bodyPr wrap="none" rtlCol="0">
            <a:spAutoFit/>
          </a:bodyPr>
          <a:lstStyle/>
          <a:p>
            <a:pPr marR="0" lvl="0" defTabSz="914400" eaLnBrk="1" fontAlgn="auto" latinLnBrk="0" hangingPunct="1">
              <a:lnSpc>
                <a:spcPct val="100000"/>
              </a:lnSpc>
              <a:spcBef>
                <a:spcPts val="0"/>
              </a:spcBef>
              <a:spcAft>
                <a:spcPts val="0"/>
              </a:spcAft>
              <a:buClrTx/>
              <a:buSzTx/>
              <a:tabLst/>
              <a:defRPr/>
            </a:pPr>
            <a:r>
              <a:rPr lang="en-US" sz="2600" dirty="0">
                <a:solidFill>
                  <a:schemeClr val="bg1"/>
                </a:solidFill>
                <a:cs typeface="Helvetica" charset="0"/>
              </a:rPr>
              <a:t>Tri-fold</a:t>
            </a:r>
            <a:r>
              <a:rPr lang="en-US" sz="2600" dirty="0">
                <a:solidFill>
                  <a:schemeClr val="bg1"/>
                </a:solidFill>
              </a:rPr>
              <a:t> a blank piece of paper</a:t>
            </a:r>
          </a:p>
        </p:txBody>
      </p:sp>
    </p:spTree>
    <p:extLst>
      <p:ext uri="{BB962C8B-B14F-4D97-AF65-F5344CB8AC3E}">
        <p14:creationId xmlns:p14="http://schemas.microsoft.com/office/powerpoint/2010/main" val="14181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Design Recipe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650806" y="1765038"/>
            <a:ext cx="5824850" cy="4495800"/>
          </a:xfrm>
        </p:spPr>
      </p:pic>
      <p:sp>
        <p:nvSpPr>
          <p:cNvPr id="5" name="TextBox 4"/>
          <p:cNvSpPr txBox="1"/>
          <p:nvPr/>
        </p:nvSpPr>
        <p:spPr>
          <a:xfrm>
            <a:off x="152400" y="3453132"/>
            <a:ext cx="3063659" cy="492443"/>
          </a:xfrm>
          <a:prstGeom prst="rect">
            <a:avLst/>
          </a:prstGeom>
          <a:noFill/>
        </p:spPr>
        <p:txBody>
          <a:bodyPr wrap="none" rtlCol="0">
            <a:spAutoFit/>
          </a:bodyPr>
          <a:lstStyle/>
          <a:p>
            <a:pPr marR="0" lvl="0" defTabSz="914400" eaLnBrk="1" fontAlgn="auto" latinLnBrk="0" hangingPunct="1">
              <a:lnSpc>
                <a:spcPct val="100000"/>
              </a:lnSpc>
              <a:spcBef>
                <a:spcPts val="0"/>
              </a:spcBef>
              <a:spcAft>
                <a:spcPts val="0"/>
              </a:spcAft>
              <a:buClrTx/>
              <a:buSzTx/>
              <a:tabLst/>
              <a:defRPr/>
            </a:pPr>
            <a:r>
              <a:rPr lang="en-US" sz="2600">
                <a:solidFill>
                  <a:schemeClr val="bg1"/>
                </a:solidFill>
              </a:rPr>
              <a:t>Label each section </a:t>
            </a:r>
            <a:endParaRPr lang="en-US" sz="2600" dirty="0">
              <a:solidFill>
                <a:schemeClr val="bg1"/>
              </a:solidFill>
            </a:endParaRPr>
          </a:p>
        </p:txBody>
      </p:sp>
      <p:sp>
        <p:nvSpPr>
          <p:cNvPr id="8" name="Right Arrow 7"/>
          <p:cNvSpPr/>
          <p:nvPr/>
        </p:nvSpPr>
        <p:spPr>
          <a:xfrm rot="18969870">
            <a:off x="2272040" y="1940318"/>
            <a:ext cx="2633093" cy="6096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648200" y="1113428"/>
            <a:ext cx="3728906" cy="400110"/>
          </a:xfrm>
          <a:prstGeom prst="rect">
            <a:avLst/>
          </a:prstGeom>
          <a:noFill/>
        </p:spPr>
        <p:txBody>
          <a:bodyPr wrap="none" rtlCol="0">
            <a:spAutoFit/>
          </a:bodyPr>
          <a:lstStyle/>
          <a:p>
            <a:pPr marR="0" lvl="0" defTabSz="914400" eaLnBrk="1" fontAlgn="auto" latinLnBrk="0" hangingPunct="1">
              <a:lnSpc>
                <a:spcPct val="100000"/>
              </a:lnSpc>
              <a:spcBef>
                <a:spcPts val="0"/>
              </a:spcBef>
              <a:spcAft>
                <a:spcPts val="0"/>
              </a:spcAft>
              <a:buClrTx/>
              <a:buSzTx/>
              <a:tabLst/>
              <a:defRPr/>
            </a:pPr>
            <a:r>
              <a:rPr lang="en-US" sz="2000" dirty="0">
                <a:solidFill>
                  <a:schemeClr val="bg1"/>
                </a:solidFill>
              </a:rPr>
              <a:t>Contract &amp; Purpose Statement </a:t>
            </a:r>
          </a:p>
        </p:txBody>
      </p:sp>
      <p:sp>
        <p:nvSpPr>
          <p:cNvPr id="10" name="Right Arrow 9"/>
          <p:cNvSpPr/>
          <p:nvPr/>
        </p:nvSpPr>
        <p:spPr>
          <a:xfrm rot="20948162">
            <a:off x="3071834" y="3207181"/>
            <a:ext cx="1424642" cy="6096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569497" y="3080146"/>
            <a:ext cx="1311578" cy="400110"/>
          </a:xfrm>
          <a:prstGeom prst="rect">
            <a:avLst/>
          </a:prstGeom>
          <a:noFill/>
        </p:spPr>
        <p:txBody>
          <a:bodyPr wrap="none" rtlCol="0">
            <a:spAutoFit/>
          </a:bodyPr>
          <a:lstStyle/>
          <a:p>
            <a:pPr marR="0" lvl="0" defTabSz="914400" eaLnBrk="1" fontAlgn="auto" latinLnBrk="0" hangingPunct="1">
              <a:lnSpc>
                <a:spcPct val="100000"/>
              </a:lnSpc>
              <a:spcBef>
                <a:spcPts val="0"/>
              </a:spcBef>
              <a:spcAft>
                <a:spcPts val="0"/>
              </a:spcAft>
              <a:buClrTx/>
              <a:buSzTx/>
              <a:tabLst/>
              <a:defRPr/>
            </a:pPr>
            <a:r>
              <a:rPr lang="en-US" sz="2000">
                <a:solidFill>
                  <a:schemeClr val="bg1"/>
                </a:solidFill>
              </a:rPr>
              <a:t>Examples</a:t>
            </a:r>
            <a:endParaRPr lang="en-US" sz="2000" dirty="0">
              <a:solidFill>
                <a:schemeClr val="bg1"/>
              </a:solidFill>
            </a:endParaRPr>
          </a:p>
        </p:txBody>
      </p:sp>
      <p:sp>
        <p:nvSpPr>
          <p:cNvPr id="12" name="TextBox 11"/>
          <p:cNvSpPr txBox="1"/>
          <p:nvPr/>
        </p:nvSpPr>
        <p:spPr>
          <a:xfrm>
            <a:off x="4621833" y="4992085"/>
            <a:ext cx="1255472" cy="400110"/>
          </a:xfrm>
          <a:prstGeom prst="rect">
            <a:avLst/>
          </a:prstGeom>
          <a:noFill/>
        </p:spPr>
        <p:txBody>
          <a:bodyPr wrap="none" rtlCol="0">
            <a:spAutoFit/>
          </a:bodyPr>
          <a:lstStyle/>
          <a:p>
            <a:pPr marR="0" lvl="0" defTabSz="914400" eaLnBrk="1" fontAlgn="auto" latinLnBrk="0" hangingPunct="1">
              <a:lnSpc>
                <a:spcPct val="100000"/>
              </a:lnSpc>
              <a:spcBef>
                <a:spcPts val="0"/>
              </a:spcBef>
              <a:spcAft>
                <a:spcPts val="0"/>
              </a:spcAft>
              <a:buClrTx/>
              <a:buSzTx/>
              <a:tabLst/>
              <a:defRPr/>
            </a:pPr>
            <a:r>
              <a:rPr lang="en-US" sz="2000" dirty="0">
                <a:solidFill>
                  <a:schemeClr val="bg1"/>
                </a:solidFill>
              </a:rPr>
              <a:t>Definition</a:t>
            </a:r>
          </a:p>
        </p:txBody>
      </p:sp>
      <p:sp>
        <p:nvSpPr>
          <p:cNvPr id="13" name="Right Arrow 12"/>
          <p:cNvSpPr/>
          <p:nvPr/>
        </p:nvSpPr>
        <p:spPr>
          <a:xfrm rot="1927077">
            <a:off x="2780588" y="4371545"/>
            <a:ext cx="1884541" cy="6096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09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8" grpId="0" animBg="1"/>
      <p:bldP spid="9" grpId="1"/>
      <p:bldP spid="10" grpId="0" animBg="1"/>
      <p:bldP spid="11" grpId="0"/>
      <p:bldP spid="12" grpId="0"/>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Unit 6</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True and False…</a:t>
            </a:r>
          </a:p>
        </p:txBody>
      </p:sp>
      <p:sp>
        <p:nvSpPr>
          <p:cNvPr id="4" name="Content Placeholder 3"/>
          <p:cNvSpPr>
            <a:spLocks noGrp="1"/>
          </p:cNvSpPr>
          <p:nvPr>
            <p:ph idx="1"/>
          </p:nvPr>
        </p:nvSpPr>
        <p:spPr/>
        <p:txBody>
          <a:bodyPr/>
          <a:lstStyle/>
          <a:p>
            <a:r>
              <a:rPr lang="en-US" altLang="en-US" dirty="0">
                <a:latin typeface="Helvetica" charset="0"/>
                <a:ea typeface="ＭＳ Ｐゴシック" charset="-128"/>
                <a:cs typeface="Helvetica" charset="0"/>
              </a:rPr>
              <a:t>A game of True or False…</a:t>
            </a:r>
          </a:p>
          <a:p>
            <a:r>
              <a:rPr lang="en-US" altLang="en-US" dirty="0">
                <a:latin typeface="Helvetica" charset="0"/>
                <a:ea typeface="ＭＳ Ｐゴシック" charset="-128"/>
                <a:cs typeface="Helvetica" charset="0"/>
              </a:rPr>
              <a:t>Evaluate the following 3 pieces of code:</a:t>
            </a:r>
          </a:p>
          <a:p>
            <a:pPr marL="11113" lvl="1" indent="0">
              <a:buFont typeface="Wingdings" charset="2"/>
              <a:buNone/>
            </a:pPr>
            <a:r>
              <a:rPr lang="en-US" altLang="en-US" dirty="0">
                <a:latin typeface="Courier" charset="0"/>
                <a:ea typeface="ＭＳ Ｐゴシック" charset="-128"/>
                <a:cs typeface="Helvetica" charset="0"/>
              </a:rPr>
              <a:t>  (+  1   4) 	  (*  7   5)	    (&lt;   3  4)</a:t>
            </a:r>
          </a:p>
          <a:p>
            <a:endParaRPr lang="en-US" altLang="en-US" dirty="0">
              <a:latin typeface="Helvetica" charset="0"/>
              <a:ea typeface="ＭＳ Ｐゴシック" charset="-128"/>
              <a:cs typeface="Helvetica" charset="0"/>
            </a:endParaRPr>
          </a:p>
          <a:p>
            <a:r>
              <a:rPr lang="en-US" altLang="en-US" dirty="0">
                <a:latin typeface="Helvetica" charset="0"/>
                <a:ea typeface="ＭＳ Ｐゴシック" charset="-128"/>
                <a:cs typeface="Helvetica" charset="0"/>
              </a:rPr>
              <a:t>Try using other Boolean functions</a:t>
            </a:r>
          </a:p>
          <a:p>
            <a:pPr marL="11113" lvl="1" indent="0"/>
            <a:r>
              <a:rPr lang="en-US" altLang="en-US" dirty="0">
                <a:latin typeface="Helvetica" charset="0"/>
                <a:ea typeface="ＭＳ Ｐゴシック" charset="-128"/>
                <a:cs typeface="Helvetica" charset="0"/>
              </a:rPr>
              <a:t>There’s also </a:t>
            </a:r>
            <a:r>
              <a:rPr lang="en-US" altLang="en-US" dirty="0">
                <a:latin typeface="Courier" charset="0"/>
                <a:ea typeface="ＭＳ Ｐゴシック" charset="-128"/>
                <a:cs typeface="Helvetica" charset="0"/>
              </a:rPr>
              <a:t>string=?</a:t>
            </a:r>
          </a:p>
          <a:p>
            <a:pPr marL="11113" lvl="1" indent="0"/>
            <a:endParaRPr lang="en-US" altLang="en-US" dirty="0">
              <a:latin typeface="Courier" charset="0"/>
              <a:ea typeface="ＭＳ Ｐゴシック" charset="-128"/>
              <a:cs typeface="Helvetica" charset="0"/>
            </a:endParaRPr>
          </a:p>
          <a:p>
            <a:r>
              <a:rPr lang="en-US" altLang="en-US" dirty="0">
                <a:latin typeface="Helvetica" charset="0"/>
                <a:ea typeface="ＭＳ Ｐゴシック" charset="-128"/>
                <a:cs typeface="Helvetica" charset="0"/>
              </a:rPr>
              <a:t>Open ‘Sam the Butterfly’ in Bootstrap Starter File</a:t>
            </a:r>
          </a:p>
          <a:p>
            <a:pPr marL="11113" lvl="1" indent="0"/>
            <a:r>
              <a:rPr lang="en-US" altLang="en-US" dirty="0">
                <a:latin typeface="Helvetica" charset="0"/>
                <a:ea typeface="ＭＳ Ｐゴシック" charset="-128"/>
                <a:cs typeface="Helvetica" charset="0"/>
              </a:rPr>
              <a:t>Complete page 19</a:t>
            </a:r>
          </a:p>
        </p:txBody>
      </p:sp>
      <p:sp>
        <p:nvSpPr>
          <p:cNvPr id="86019"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88DD265B-C2AB-5B46-B1B4-285544AAF4F4}" type="slidenum">
              <a:rPr lang="en-US" altLang="en-US" sz="1200">
                <a:solidFill>
                  <a:srgbClr val="D38E27"/>
                </a:solidFill>
                <a:latin typeface="Arial" charset="0"/>
              </a:rPr>
              <a:pPr>
                <a:spcBef>
                  <a:spcPct val="0"/>
                </a:spcBef>
                <a:buClrTx/>
                <a:buSzTx/>
                <a:buFontTx/>
                <a:buNone/>
              </a:pPr>
              <a:t>59</a:t>
            </a:fld>
            <a:endParaRPr lang="en-US" altLang="en-US" sz="1200">
              <a:solidFill>
                <a:srgbClr val="D38E27"/>
              </a:solidFill>
              <a:latin typeface="Arial" charset="0"/>
            </a:endParaRPr>
          </a:p>
        </p:txBody>
      </p:sp>
      <p:pic>
        <p:nvPicPr>
          <p:cNvPr id="5" name="Picture 4">
            <a:extLst>
              <a:ext uri="{FF2B5EF4-FFF2-40B4-BE49-F238E27FC236}">
                <a16:creationId xmlns:a16="http://schemas.microsoft.com/office/drawing/2014/main" id="{26AE8872-3010-3A4E-B329-B49C177DF1C8}"/>
              </a:ext>
            </a:extLst>
          </p:cNvPr>
          <p:cNvPicPr>
            <a:picLocks noChangeAspect="1"/>
          </p:cNvPicPr>
          <p:nvPr/>
        </p:nvPicPr>
        <p:blipFill>
          <a:blip r:embed="rId3"/>
          <a:stretch>
            <a:fillRect/>
          </a:stretch>
        </p:blipFill>
        <p:spPr>
          <a:xfrm>
            <a:off x="5925015" y="2559844"/>
            <a:ext cx="3352800"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5400000">
            <a:off x="1127918" y="1585118"/>
            <a:ext cx="23923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343400"/>
            <a:ext cx="22098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a:grpSpLocks/>
          </p:cNvGrpSpPr>
          <p:nvPr/>
        </p:nvGrpSpPr>
        <p:grpSpPr bwMode="auto">
          <a:xfrm>
            <a:off x="5486400" y="1219200"/>
            <a:ext cx="2443163" cy="2532063"/>
            <a:chOff x="5486400" y="1219200"/>
            <a:chExt cx="2443163" cy="2532063"/>
          </a:xfrm>
        </p:grpSpPr>
        <p:pic>
          <p:nvPicPr>
            <p:cNvPr id="22536" name="Picture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1295400"/>
              <a:ext cx="2443163"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
            <p:cNvSpPr txBox="1">
              <a:spLocks noChangeArrowheads="1"/>
            </p:cNvSpPr>
            <p:nvPr/>
          </p:nvSpPr>
          <p:spPr bwMode="auto">
            <a:xfrm>
              <a:off x="7467600" y="1219200"/>
              <a:ext cx="1846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endParaRPr lang="en-US" altLang="en-US" sz="4800">
                <a:solidFill>
                  <a:schemeClr val="tx1"/>
                </a:solidFill>
                <a:latin typeface="Arial" charset="0"/>
              </a:endParaRPr>
            </a:p>
          </p:txBody>
        </p:sp>
      </p:grpSp>
      <p:sp>
        <p:nvSpPr>
          <p:cNvPr id="2" name="Title 1"/>
          <p:cNvSpPr>
            <a:spLocks noGrp="1"/>
          </p:cNvSpPr>
          <p:nvPr>
            <p:ph type="title"/>
          </p:nvPr>
        </p:nvSpPr>
        <p:spPr/>
        <p:txBody>
          <a:bodyPr/>
          <a:lstStyle/>
          <a:p>
            <a:pPr>
              <a:defRPr/>
            </a:pPr>
            <a:r>
              <a:rPr lang="en-US" dirty="0"/>
              <a:t>Algebra Matters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114800"/>
            <a:ext cx="2095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970AD606-CBD1-5A4E-B49D-C6FAC9D01627}" type="slidenum">
              <a:rPr lang="en-US" altLang="en-US" sz="1200">
                <a:solidFill>
                  <a:srgbClr val="D38E27"/>
                </a:solidFill>
                <a:latin typeface="Arial" charset="0"/>
              </a:rPr>
              <a:pPr>
                <a:spcBef>
                  <a:spcPct val="0"/>
                </a:spcBef>
                <a:buClrTx/>
                <a:buSzTx/>
                <a:buFontTx/>
                <a:buNone/>
              </a:pPr>
              <a:t>6</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fade">
                                      <p:cBhvr>
                                        <p:cTn id="22"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r="4041"/>
          <a:stretch>
            <a:fillRect/>
          </a:stretch>
        </p:blipFill>
        <p:spPr bwMode="auto">
          <a:xfrm>
            <a:off x="19050" y="2286000"/>
            <a:ext cx="9048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t>safe-left?</a:t>
            </a:r>
          </a:p>
        </p:txBody>
      </p:sp>
      <p:sp>
        <p:nvSpPr>
          <p:cNvPr id="87043" name="Content Placeholder 2"/>
          <p:cNvSpPr>
            <a:spLocks noGrp="1"/>
          </p:cNvSpPr>
          <p:nvPr>
            <p:ph idx="1"/>
          </p:nvPr>
        </p:nvSpPr>
        <p:spPr>
          <a:xfrm>
            <a:off x="304800" y="1554163"/>
            <a:ext cx="8686800" cy="579437"/>
          </a:xfrm>
        </p:spPr>
        <p:txBody>
          <a:bodyPr/>
          <a:lstStyle/>
          <a:p>
            <a:r>
              <a:rPr lang="en-US" altLang="en-US">
                <a:latin typeface="Helvetica" charset="0"/>
                <a:ea typeface="ＭＳ Ｐゴシック" charset="-128"/>
                <a:cs typeface="Helvetica" charset="0"/>
              </a:rPr>
              <a:t>Let’s have a volunteer…</a:t>
            </a:r>
          </a:p>
        </p:txBody>
      </p:sp>
      <p:sp>
        <p:nvSpPr>
          <p:cNvPr id="36" name="TextBox 35"/>
          <p:cNvSpPr txBox="1">
            <a:spLocks noChangeArrowheads="1"/>
          </p:cNvSpPr>
          <p:nvPr/>
        </p:nvSpPr>
        <p:spPr bwMode="auto">
          <a:xfrm>
            <a:off x="431800" y="3028950"/>
            <a:ext cx="1414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safe-left?</a:t>
            </a:r>
          </a:p>
        </p:txBody>
      </p:sp>
      <p:sp>
        <p:nvSpPr>
          <p:cNvPr id="37" name="TextBox 36"/>
          <p:cNvSpPr txBox="1">
            <a:spLocks noChangeArrowheads="1"/>
          </p:cNvSpPr>
          <p:nvPr/>
        </p:nvSpPr>
        <p:spPr bwMode="auto">
          <a:xfrm>
            <a:off x="3479800" y="3028950"/>
            <a:ext cx="1138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Number</a:t>
            </a:r>
          </a:p>
        </p:txBody>
      </p:sp>
      <p:sp>
        <p:nvSpPr>
          <p:cNvPr id="38" name="TextBox 37"/>
          <p:cNvSpPr txBox="1">
            <a:spLocks noChangeArrowheads="1"/>
          </p:cNvSpPr>
          <p:nvPr/>
        </p:nvSpPr>
        <p:spPr bwMode="auto">
          <a:xfrm>
            <a:off x="7543800" y="2971800"/>
            <a:ext cx="109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Boolean</a:t>
            </a:r>
          </a:p>
        </p:txBody>
      </p:sp>
      <p:sp>
        <p:nvSpPr>
          <p:cNvPr id="39" name="TextBox 38"/>
          <p:cNvSpPr txBox="1">
            <a:spLocks noChangeArrowheads="1"/>
          </p:cNvSpPr>
          <p:nvPr/>
        </p:nvSpPr>
        <p:spPr bwMode="auto">
          <a:xfrm>
            <a:off x="1143000" y="5143500"/>
            <a:ext cx="1414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safe-left?</a:t>
            </a:r>
          </a:p>
        </p:txBody>
      </p:sp>
      <p:sp>
        <p:nvSpPr>
          <p:cNvPr id="40" name="TextBox 39"/>
          <p:cNvSpPr txBox="1">
            <a:spLocks noChangeArrowheads="1"/>
          </p:cNvSpPr>
          <p:nvPr/>
        </p:nvSpPr>
        <p:spPr bwMode="auto">
          <a:xfrm>
            <a:off x="6019800" y="5105400"/>
            <a:ext cx="1885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(&gt;   -100   -50)</a:t>
            </a:r>
          </a:p>
        </p:txBody>
      </p:sp>
      <p:sp>
        <p:nvSpPr>
          <p:cNvPr id="41" name="TextBox 40"/>
          <p:cNvSpPr txBox="1">
            <a:spLocks noChangeArrowheads="1"/>
          </p:cNvSpPr>
          <p:nvPr/>
        </p:nvSpPr>
        <p:spPr bwMode="auto">
          <a:xfrm>
            <a:off x="3352800" y="5105400"/>
            <a:ext cx="827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-100</a:t>
            </a:r>
          </a:p>
        </p:txBody>
      </p:sp>
      <p:sp>
        <p:nvSpPr>
          <p:cNvPr id="43" name="TextBox 42"/>
          <p:cNvSpPr txBox="1">
            <a:spLocks noChangeArrowheads="1"/>
          </p:cNvSpPr>
          <p:nvPr/>
        </p:nvSpPr>
        <p:spPr bwMode="auto">
          <a:xfrm>
            <a:off x="5943600" y="5791200"/>
            <a:ext cx="1897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(&gt;    320   -50)</a:t>
            </a:r>
          </a:p>
        </p:txBody>
      </p:sp>
      <p:sp>
        <p:nvSpPr>
          <p:cNvPr id="44" name="TextBox 43"/>
          <p:cNvSpPr txBox="1">
            <a:spLocks noChangeArrowheads="1"/>
          </p:cNvSpPr>
          <p:nvPr/>
        </p:nvSpPr>
        <p:spPr bwMode="auto">
          <a:xfrm>
            <a:off x="3429000" y="5791200"/>
            <a:ext cx="747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Comic Sans MS" charset="0"/>
              </a:rPr>
              <a:t>320</a:t>
            </a:r>
          </a:p>
        </p:txBody>
      </p:sp>
      <p:sp>
        <p:nvSpPr>
          <p:cNvPr id="45" name="TextBox 44"/>
          <p:cNvSpPr txBox="1">
            <a:spLocks noChangeArrowheads="1"/>
          </p:cNvSpPr>
          <p:nvPr/>
        </p:nvSpPr>
        <p:spPr bwMode="auto">
          <a:xfrm>
            <a:off x="1219200" y="5816600"/>
            <a:ext cx="1414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safe-left?</a:t>
            </a:r>
          </a:p>
        </p:txBody>
      </p:sp>
      <p:grpSp>
        <p:nvGrpSpPr>
          <p:cNvPr id="6" name="Group 5"/>
          <p:cNvGrpSpPr>
            <a:grpSpLocks/>
          </p:cNvGrpSpPr>
          <p:nvPr/>
        </p:nvGrpSpPr>
        <p:grpSpPr bwMode="auto">
          <a:xfrm>
            <a:off x="3429000" y="5105400"/>
            <a:ext cx="3733800" cy="1143000"/>
            <a:chOff x="685800" y="4572000"/>
            <a:chExt cx="3733797" cy="1143000"/>
          </a:xfrm>
        </p:grpSpPr>
        <p:grpSp>
          <p:nvGrpSpPr>
            <p:cNvPr id="87073" name="Group 29"/>
            <p:cNvGrpSpPr>
              <a:grpSpLocks/>
            </p:cNvGrpSpPr>
            <p:nvPr/>
          </p:nvGrpSpPr>
          <p:grpSpPr bwMode="auto">
            <a:xfrm>
              <a:off x="3733796" y="4572000"/>
              <a:ext cx="685801" cy="1066800"/>
              <a:chOff x="3798697" y="3733800"/>
              <a:chExt cx="562568" cy="1066800"/>
            </a:xfrm>
          </p:grpSpPr>
          <p:sp>
            <p:nvSpPr>
              <p:cNvPr id="31" name="Rectangle 30"/>
              <p:cNvSpPr>
                <a:spLocks noChangeArrowheads="1"/>
              </p:cNvSpPr>
              <p:nvPr/>
            </p:nvSpPr>
            <p:spPr bwMode="auto">
              <a:xfrm>
                <a:off x="3798699" y="4343400"/>
                <a:ext cx="562566" cy="457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32" name="Rectangle 31"/>
              <p:cNvSpPr>
                <a:spLocks noChangeArrowheads="1"/>
              </p:cNvSpPr>
              <p:nvPr/>
            </p:nvSpPr>
            <p:spPr bwMode="auto">
              <a:xfrm>
                <a:off x="3798699" y="3733800"/>
                <a:ext cx="562566" cy="457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grpSp>
        <p:sp>
          <p:nvSpPr>
            <p:cNvPr id="54" name="Rectangle 53"/>
            <p:cNvSpPr>
              <a:spLocks noChangeArrowheads="1"/>
            </p:cNvSpPr>
            <p:nvPr/>
          </p:nvSpPr>
          <p:spPr bwMode="auto">
            <a:xfrm>
              <a:off x="685800" y="5257800"/>
              <a:ext cx="685799" cy="457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55" name="Rectangle 54"/>
            <p:cNvSpPr>
              <a:spLocks noChangeArrowheads="1"/>
            </p:cNvSpPr>
            <p:nvPr/>
          </p:nvSpPr>
          <p:spPr bwMode="auto">
            <a:xfrm>
              <a:off x="685800" y="4572000"/>
              <a:ext cx="685799" cy="457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grpSp>
      <p:grpSp>
        <p:nvGrpSpPr>
          <p:cNvPr id="7" name="Group 6"/>
          <p:cNvGrpSpPr>
            <a:grpSpLocks/>
          </p:cNvGrpSpPr>
          <p:nvPr/>
        </p:nvGrpSpPr>
        <p:grpSpPr bwMode="auto">
          <a:xfrm>
            <a:off x="4572000" y="4419600"/>
            <a:ext cx="1295400" cy="533400"/>
            <a:chOff x="4495800" y="5257800"/>
            <a:chExt cx="1295400" cy="533400"/>
          </a:xfrm>
        </p:grpSpPr>
        <p:grpSp>
          <p:nvGrpSpPr>
            <p:cNvPr id="87060" name="Group 32"/>
            <p:cNvGrpSpPr>
              <a:grpSpLocks/>
            </p:cNvGrpSpPr>
            <p:nvPr/>
          </p:nvGrpSpPr>
          <p:grpSpPr bwMode="auto">
            <a:xfrm>
              <a:off x="4495800" y="5257800"/>
              <a:ext cx="1295400" cy="533400"/>
              <a:chOff x="990600" y="4648200"/>
              <a:chExt cx="1295400" cy="533400"/>
            </a:xfrm>
          </p:grpSpPr>
          <p:sp>
            <p:nvSpPr>
              <p:cNvPr id="34" name="Oval Callout 33"/>
              <p:cNvSpPr/>
              <p:nvPr/>
            </p:nvSpPr>
            <p:spPr>
              <a:xfrm>
                <a:off x="990600" y="4648200"/>
                <a:ext cx="1295400" cy="533400"/>
              </a:xfrm>
              <a:prstGeom prst="wedgeEllipseCallout">
                <a:avLst>
                  <a:gd name="adj1" fmla="val -86236"/>
                  <a:gd name="adj2" fmla="val 93244"/>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800" dirty="0"/>
                  <a:t>x</a:t>
                </a:r>
              </a:p>
            </p:txBody>
          </p:sp>
          <p:sp>
            <p:nvSpPr>
              <p:cNvPr id="35" name="Oval Callout 34"/>
              <p:cNvSpPr/>
              <p:nvPr/>
            </p:nvSpPr>
            <p:spPr>
              <a:xfrm>
                <a:off x="990600" y="4648200"/>
                <a:ext cx="1295400" cy="533400"/>
              </a:xfrm>
              <a:prstGeom prst="wedgeEllipseCallout">
                <a:avLst>
                  <a:gd name="adj1" fmla="val 104183"/>
                  <a:gd name="adj2" fmla="val 117178"/>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2200" dirty="0">
                    <a:latin typeface="Comic Sans MS"/>
                    <a:cs typeface="Comic Sans MS"/>
                  </a:rPr>
                  <a:t>x</a:t>
                </a:r>
              </a:p>
            </p:txBody>
          </p:sp>
        </p:grpSp>
        <p:sp>
          <p:nvSpPr>
            <p:cNvPr id="56" name="Oval Callout 55"/>
            <p:cNvSpPr/>
            <p:nvPr/>
          </p:nvSpPr>
          <p:spPr bwMode="auto">
            <a:xfrm>
              <a:off x="4495800" y="5257800"/>
              <a:ext cx="1295400" cy="533400"/>
            </a:xfrm>
            <a:prstGeom prst="wedgeEllipseCallout">
              <a:avLst>
                <a:gd name="adj1" fmla="val -84628"/>
                <a:gd name="adj2" fmla="val 234213"/>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2200" dirty="0">
                  <a:latin typeface="Comic Sans MS"/>
                  <a:cs typeface="Comic Sans MS"/>
                </a:rPr>
                <a:t>x</a:t>
              </a:r>
            </a:p>
          </p:txBody>
        </p:sp>
        <p:sp>
          <p:nvSpPr>
            <p:cNvPr id="57" name="Oval Callout 56"/>
            <p:cNvSpPr/>
            <p:nvPr/>
          </p:nvSpPr>
          <p:spPr bwMode="auto">
            <a:xfrm>
              <a:off x="4495800" y="5257800"/>
              <a:ext cx="1295400" cy="533400"/>
            </a:xfrm>
            <a:prstGeom prst="wedgeEllipseCallout">
              <a:avLst>
                <a:gd name="adj1" fmla="val 101570"/>
                <a:gd name="adj2" fmla="val 239583"/>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2200" dirty="0">
                  <a:latin typeface="Comic Sans MS"/>
                  <a:cs typeface="Comic Sans MS"/>
                </a:rPr>
                <a:t>x</a:t>
              </a:r>
            </a:p>
          </p:txBody>
        </p:sp>
      </p:grpSp>
      <p:sp>
        <p:nvSpPr>
          <p:cNvPr id="58" name="TextBox 57"/>
          <p:cNvSpPr txBox="1">
            <a:spLocks noChangeArrowheads="1"/>
          </p:cNvSpPr>
          <p:nvPr/>
        </p:nvSpPr>
        <p:spPr bwMode="auto">
          <a:xfrm>
            <a:off x="228600" y="3638550"/>
            <a:ext cx="6542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000">
                <a:solidFill>
                  <a:schemeClr val="bg1"/>
                </a:solidFill>
                <a:latin typeface="Comic Sans MS" charset="0"/>
              </a:rPr>
              <a:t>Given an x-coordinate, check if it is greater than -50</a:t>
            </a:r>
          </a:p>
        </p:txBody>
      </p:sp>
      <p:sp>
        <p:nvSpPr>
          <p:cNvPr id="87056"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90AE969D-9FE0-F049-B526-4FA18DE489C7}" type="slidenum">
              <a:rPr lang="en-US" altLang="en-US" sz="1200">
                <a:solidFill>
                  <a:srgbClr val="D38E27"/>
                </a:solidFill>
                <a:latin typeface="Arial" charset="0"/>
              </a:rPr>
              <a:pPr>
                <a:spcBef>
                  <a:spcPct val="0"/>
                </a:spcBef>
                <a:buClrTx/>
                <a:buSzTx/>
                <a:buFontTx/>
                <a:buNone/>
              </a:pPr>
              <a:t>60</a:t>
            </a:fld>
            <a:endParaRPr lang="en-US" altLang="en-US" sz="1200">
              <a:solidFill>
                <a:srgbClr val="D38E27"/>
              </a:solidFill>
              <a:latin typeface="Arial" charset="0"/>
            </a:endParaRPr>
          </a:p>
        </p:txBody>
      </p:sp>
      <p:sp>
        <p:nvSpPr>
          <p:cNvPr id="4" name="Rectangle 3"/>
          <p:cNvSpPr/>
          <p:nvPr/>
        </p:nvSpPr>
        <p:spPr>
          <a:xfrm>
            <a:off x="19050" y="2971800"/>
            <a:ext cx="9124950" cy="1447800"/>
          </a:xfrm>
          <a:prstGeom prst="rect">
            <a:avLst/>
          </a:prstGeom>
          <a:solidFill>
            <a:schemeClr val="tx1"/>
          </a:solidFill>
          <a:ln>
            <a:noFill/>
          </a:ln>
          <a:scene3d>
            <a:camera prst="orthographicFront">
              <a:rot lat="0" lon="0" rev="0"/>
            </a:camera>
            <a:lightRig rig="threePt" dir="tl">
              <a:rot lat="0" lon="0" rev="0"/>
            </a:lightRig>
          </a:scene3d>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3" grpId="0"/>
      <p:bldP spid="44" grpId="0"/>
      <p:bldP spid="45" grpId="0"/>
      <p:bldP spid="58"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Finishing </a:t>
            </a:r>
            <a:r>
              <a:rPr lang="en-US" dirty="0">
                <a:latin typeface="Courier"/>
                <a:cs typeface="Courier"/>
              </a:rPr>
              <a:t>onscreen?</a:t>
            </a:r>
          </a:p>
        </p:txBody>
      </p:sp>
      <p:sp>
        <p:nvSpPr>
          <p:cNvPr id="88066" name="Content Placeholder 2"/>
          <p:cNvSpPr>
            <a:spLocks noGrp="1"/>
          </p:cNvSpPr>
          <p:nvPr>
            <p:ph idx="1"/>
          </p:nvPr>
        </p:nvSpPr>
        <p:spPr/>
        <p:txBody>
          <a:bodyPr/>
          <a:lstStyle/>
          <a:p>
            <a:r>
              <a:rPr lang="en-US" altLang="en-US">
                <a:latin typeface="Helvetica" charset="0"/>
                <a:ea typeface="ＭＳ Ｐゴシック" charset="-128"/>
                <a:cs typeface="Helvetica" charset="0"/>
              </a:rPr>
              <a:t>Complete </a:t>
            </a:r>
            <a:r>
              <a:rPr lang="en-US" altLang="en-US">
                <a:latin typeface="Courier" charset="0"/>
                <a:ea typeface="ＭＳ Ｐゴシック" charset="-128"/>
                <a:cs typeface="Helvetica" charset="0"/>
              </a:rPr>
              <a:t>safe-right?</a:t>
            </a:r>
            <a:r>
              <a:rPr lang="en-US" altLang="en-US">
                <a:latin typeface="Franklin Gothic Book" charset="0"/>
                <a:ea typeface="ＭＳ Ｐゴシック" charset="-128"/>
                <a:cs typeface="Helvetica" charset="0"/>
              </a:rPr>
              <a:t> and change </a:t>
            </a:r>
            <a:r>
              <a:rPr lang="en-US" altLang="en-US">
                <a:latin typeface="Courier" charset="0"/>
                <a:ea typeface="ＭＳ Ｐゴシック" charset="-128"/>
                <a:cs typeface="Helvetica" charset="0"/>
              </a:rPr>
              <a:t>onscreen? </a:t>
            </a:r>
            <a:r>
              <a:rPr lang="en-US" altLang="en-US">
                <a:latin typeface="Franklin Gothic Book" charset="0"/>
                <a:ea typeface="ＭＳ Ｐゴシック" charset="-128"/>
                <a:cs typeface="Helvetica" charset="0"/>
              </a:rPr>
              <a:t>so it uses </a:t>
            </a:r>
            <a:r>
              <a:rPr lang="en-US" altLang="en-US">
                <a:latin typeface="Courier" charset="0"/>
                <a:ea typeface="ＭＳ Ｐゴシック" charset="-128"/>
                <a:cs typeface="Helvetica" charset="0"/>
              </a:rPr>
              <a:t>safe-right? </a:t>
            </a:r>
            <a:r>
              <a:rPr lang="en-US" altLang="en-US">
                <a:latin typeface="Franklin Gothic Book" charset="0"/>
                <a:ea typeface="ＭＳ Ｐゴシック" charset="-128"/>
                <a:cs typeface="Helvetica" charset="0"/>
              </a:rPr>
              <a:t>instead</a:t>
            </a:r>
          </a:p>
          <a:p>
            <a:endParaRPr lang="en-US" altLang="en-US">
              <a:latin typeface="Helvetica" charset="0"/>
              <a:ea typeface="ＭＳ Ｐゴシック" charset="-128"/>
              <a:cs typeface="Helvetica" charset="0"/>
            </a:endParaRPr>
          </a:p>
          <a:p>
            <a:r>
              <a:rPr lang="en-US" altLang="en-US">
                <a:latin typeface="Helvetica" charset="0"/>
                <a:ea typeface="ＭＳ Ｐゴシック" charset="-128"/>
                <a:cs typeface="Helvetica" charset="0"/>
              </a:rPr>
              <a:t>How can </a:t>
            </a:r>
            <a:r>
              <a:rPr lang="en-US" altLang="en-US">
                <a:latin typeface="Courier" charset="0"/>
                <a:ea typeface="ＭＳ Ｐゴシック" charset="-128"/>
                <a:cs typeface="Helvetica" charset="0"/>
              </a:rPr>
              <a:t>onscreen?</a:t>
            </a:r>
            <a:r>
              <a:rPr lang="en-US" altLang="en-US">
                <a:latin typeface="Helvetica" charset="0"/>
                <a:ea typeface="ＭＳ Ｐゴシック" charset="-128"/>
                <a:cs typeface="Helvetica" charset="0"/>
              </a:rPr>
              <a:t> use both functions?</a:t>
            </a:r>
          </a:p>
          <a:p>
            <a:endParaRPr lang="en-US" altLang="en-US">
              <a:latin typeface="Helvetica" charset="0"/>
              <a:ea typeface="ＭＳ Ｐゴシック" charset="-128"/>
              <a:cs typeface="Helvetica" charset="0"/>
            </a:endParaRPr>
          </a:p>
          <a:p>
            <a:r>
              <a:rPr lang="en-US" altLang="en-US" b="1">
                <a:latin typeface="Helvetica" charset="0"/>
                <a:ea typeface="ＭＳ Ｐゴシック" charset="-128"/>
                <a:cs typeface="Helvetica" charset="0"/>
              </a:rPr>
              <a:t>Challenge</a:t>
            </a:r>
            <a:r>
              <a:rPr lang="en-US" altLang="en-US">
                <a:latin typeface="Helvetica" charset="0"/>
                <a:ea typeface="ＭＳ Ｐゴシック" charset="-128"/>
                <a:cs typeface="Helvetica" charset="0"/>
              </a:rPr>
              <a:t>: change the boundaries so that </a:t>
            </a:r>
            <a:r>
              <a:rPr lang="en-US" altLang="en-US" i="1">
                <a:latin typeface="Helvetica" charset="0"/>
                <a:ea typeface="ＭＳ Ｐゴシック" charset="-128"/>
                <a:cs typeface="Helvetica" charset="0"/>
              </a:rPr>
              <a:t>no part of Sam can leave the screen.</a:t>
            </a:r>
            <a:endParaRPr lang="en-US" altLang="en-US">
              <a:latin typeface="Courier" charset="0"/>
              <a:ea typeface="ＭＳ Ｐゴシック" charset="-128"/>
              <a:cs typeface="Helvetica" charset="0"/>
            </a:endParaRPr>
          </a:p>
          <a:p>
            <a:endParaRPr lang="en-US" altLang="en-US">
              <a:latin typeface="Courier" charset="0"/>
              <a:ea typeface="ＭＳ Ｐゴシック" charset="-128"/>
              <a:cs typeface="Helvetica" charset="0"/>
            </a:endParaRPr>
          </a:p>
          <a:p>
            <a:r>
              <a:rPr lang="en-US" altLang="en-US">
                <a:latin typeface="Franklin Gothic Book" charset="0"/>
                <a:ea typeface="ＭＳ Ｐゴシック" charset="-128"/>
                <a:cs typeface="Helvetica" charset="0"/>
              </a:rPr>
              <a:t>Copy the </a:t>
            </a:r>
            <a:r>
              <a:rPr lang="en-US" altLang="en-US">
                <a:latin typeface="Courier" charset="0"/>
                <a:ea typeface="ＭＳ Ｐゴシック" charset="-128"/>
                <a:cs typeface="Helvetica" charset="0"/>
              </a:rPr>
              <a:t>safe-left?, safe-right? </a:t>
            </a:r>
            <a:r>
              <a:rPr lang="en-US" altLang="en-US">
                <a:latin typeface="Franklin Gothic Book" charset="0"/>
                <a:ea typeface="ＭＳ Ｐゴシック" charset="-128"/>
                <a:cs typeface="Helvetica" charset="0"/>
              </a:rPr>
              <a:t>and </a:t>
            </a:r>
            <a:r>
              <a:rPr lang="en-US" altLang="en-US">
                <a:latin typeface="Courier" charset="0"/>
                <a:ea typeface="ＭＳ Ｐゴシック" charset="-128"/>
                <a:cs typeface="Helvetica" charset="0"/>
              </a:rPr>
              <a:t>onscreen</a:t>
            </a:r>
            <a:r>
              <a:rPr lang="en-US" altLang="en-US">
                <a:latin typeface="Franklin Gothic Book" charset="0"/>
                <a:ea typeface="ＭＳ Ｐゴシック" charset="-128"/>
                <a:cs typeface="Helvetica" charset="0"/>
              </a:rPr>
              <a:t> code into the game template!</a:t>
            </a:r>
          </a:p>
        </p:txBody>
      </p:sp>
      <p:sp>
        <p:nvSpPr>
          <p:cNvPr id="88067"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38AFE8BD-89C4-BA4F-B919-BFE8373B3B5C}" type="slidenum">
              <a:rPr lang="en-US" altLang="en-US" sz="1200">
                <a:solidFill>
                  <a:srgbClr val="D38E27"/>
                </a:solidFill>
                <a:latin typeface="Arial" charset="0"/>
              </a:rPr>
              <a:pPr>
                <a:spcBef>
                  <a:spcPct val="0"/>
                </a:spcBef>
                <a:buClrTx/>
                <a:buSzTx/>
                <a:buFontTx/>
                <a:buNone/>
              </a:pPr>
              <a:t>61</a:t>
            </a:fld>
            <a:endParaRPr lang="en-US" altLang="en-US" sz="1200">
              <a:solidFill>
                <a:srgbClr val="D38E27"/>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899" y="1683544"/>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Content Placeholder 2"/>
          <p:cNvSpPr>
            <a:spLocks noGrp="1"/>
          </p:cNvSpPr>
          <p:nvPr>
            <p:ph idx="1"/>
          </p:nvPr>
        </p:nvSpPr>
        <p:spPr>
          <a:xfrm>
            <a:off x="301625" y="3505200"/>
            <a:ext cx="8686800" cy="609600"/>
          </a:xfrm>
        </p:spPr>
        <p:txBody>
          <a:bodyPr/>
          <a:lstStyle/>
          <a:p>
            <a:pPr marL="0" indent="0" algn="ctr">
              <a:buFont typeface="Wingdings" charset="2"/>
              <a:buNone/>
            </a:pPr>
            <a:r>
              <a:rPr lang="en-US" altLang="en-US">
                <a:latin typeface="Helvetica" charset="0"/>
                <a:ea typeface="ＭＳ Ｐゴシック" charset="-128"/>
                <a:cs typeface="Helvetica" charset="0"/>
              </a:rPr>
              <a:t>10min Break!</a:t>
            </a:r>
          </a:p>
        </p:txBody>
      </p:sp>
      <p:sp>
        <p:nvSpPr>
          <p:cNvPr id="89090"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6404EDC0-048C-D742-8E35-1FA4883AD4CF}" type="slidenum">
              <a:rPr lang="en-US" altLang="en-US" sz="1200">
                <a:solidFill>
                  <a:srgbClr val="D38E27"/>
                </a:solidFill>
                <a:latin typeface="Arial" charset="0"/>
              </a:rPr>
              <a:pPr>
                <a:spcBef>
                  <a:spcPct val="0"/>
                </a:spcBef>
                <a:buClrTx/>
                <a:buSzTx/>
                <a:buFontTx/>
                <a:buNone/>
              </a:pPr>
              <a:t>62</a:t>
            </a:fld>
            <a:endParaRPr lang="en-US" altLang="en-US" sz="1200">
              <a:solidFill>
                <a:srgbClr val="D38E27"/>
              </a:solidFill>
              <a:latin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2 Review – The Design Recipe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219200"/>
            <a:ext cx="6781800" cy="5086350"/>
          </a:xfrm>
        </p:spPr>
      </p:pic>
    </p:spTree>
    <p:extLst>
      <p:ext uri="{BB962C8B-B14F-4D97-AF65-F5344CB8AC3E}">
        <p14:creationId xmlns:p14="http://schemas.microsoft.com/office/powerpoint/2010/main" val="338853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Unit 7</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Luigi’s Pizza</a:t>
            </a:r>
          </a:p>
        </p:txBody>
      </p:sp>
      <p:sp>
        <p:nvSpPr>
          <p:cNvPr id="39" name="Content Placeholder 3"/>
          <p:cNvSpPr>
            <a:spLocks noGrp="1"/>
          </p:cNvSpPr>
          <p:nvPr>
            <p:ph idx="1"/>
          </p:nvPr>
        </p:nvSpPr>
        <p:spPr/>
        <p:txBody>
          <a:bodyPr/>
          <a:lstStyle/>
          <a:p>
            <a:pPr>
              <a:spcAft>
                <a:spcPts val="2000"/>
              </a:spcAft>
            </a:pPr>
            <a:r>
              <a:rPr lang="en-US" altLang="en-US">
                <a:latin typeface="Helvetica" charset="0"/>
                <a:ea typeface="ＭＳ Ｐゴシック" charset="-128"/>
                <a:cs typeface="Helvetica" charset="0"/>
              </a:rPr>
              <a:t>What does </a:t>
            </a:r>
            <a:r>
              <a:rPr lang="en-US" altLang="en-US">
                <a:latin typeface="Courier" charset="0"/>
                <a:ea typeface="ＭＳ Ｐゴシック" charset="-128"/>
                <a:cs typeface="Helvetica" charset="0"/>
              </a:rPr>
              <a:t>(cost “cheese”) </a:t>
            </a:r>
            <a:r>
              <a:rPr lang="en-US" altLang="en-US">
                <a:latin typeface="Helvetica" charset="0"/>
                <a:ea typeface="ＭＳ Ｐゴシック" charset="-128"/>
                <a:cs typeface="Helvetica" charset="0"/>
              </a:rPr>
              <a:t>evaluate to?</a:t>
            </a:r>
          </a:p>
          <a:p>
            <a:pPr>
              <a:spcAft>
                <a:spcPts val="2000"/>
              </a:spcAft>
            </a:pPr>
            <a:r>
              <a:rPr lang="en-US" altLang="en-US">
                <a:latin typeface="Helvetica" charset="0"/>
                <a:ea typeface="ＭＳ Ｐゴシック" charset="-128"/>
                <a:cs typeface="Helvetica" charset="0"/>
              </a:rPr>
              <a:t>What will happen for </a:t>
            </a:r>
            <a:r>
              <a:rPr lang="en-US" altLang="en-US">
                <a:latin typeface="Courier" charset="0"/>
                <a:ea typeface="ＭＳ Ｐゴシック" charset="-128"/>
                <a:cs typeface="Helvetica" charset="0"/>
              </a:rPr>
              <a:t>(cost “onion”)</a:t>
            </a:r>
            <a:r>
              <a:rPr lang="en-US" altLang="en-US">
                <a:latin typeface="Helvetica" charset="0"/>
                <a:ea typeface="ＭＳ Ｐゴシック" charset="-128"/>
                <a:cs typeface="Helvetica" charset="0"/>
              </a:rPr>
              <a:t>?</a:t>
            </a:r>
          </a:p>
          <a:p>
            <a:pPr>
              <a:spcAft>
                <a:spcPts val="2000"/>
              </a:spcAft>
            </a:pPr>
            <a:r>
              <a:rPr lang="en-US" altLang="en-US">
                <a:latin typeface="Helvetica" charset="0"/>
                <a:ea typeface="ＭＳ Ｐゴシック" charset="-128"/>
                <a:cs typeface="Helvetica" charset="0"/>
              </a:rPr>
              <a:t>Add “mushroom” to the menu, for $11.99.</a:t>
            </a:r>
          </a:p>
          <a:p>
            <a:pPr>
              <a:spcAft>
                <a:spcPts val="2000"/>
              </a:spcAft>
            </a:pPr>
            <a:r>
              <a:rPr lang="en-US" altLang="en-US">
                <a:latin typeface="Helvetica" charset="0"/>
                <a:ea typeface="ＭＳ Ｐゴシック" charset="-128"/>
                <a:cs typeface="Helvetica" charset="0"/>
              </a:rPr>
              <a:t>Change the code to add your favorite topping!</a:t>
            </a:r>
          </a:p>
          <a:p>
            <a:pPr>
              <a:spcAft>
                <a:spcPts val="2000"/>
              </a:spcAft>
            </a:pPr>
            <a:r>
              <a:rPr lang="en-US" altLang="en-US">
                <a:latin typeface="Helvetica" charset="0"/>
                <a:ea typeface="ＭＳ Ｐゴシック" charset="-128"/>
                <a:cs typeface="Helvetica" charset="0"/>
              </a:rPr>
              <a:t>Change the code to charge customers $1000.00 for anything not on the menu.</a:t>
            </a:r>
          </a:p>
          <a:p>
            <a:pPr>
              <a:spcAft>
                <a:spcPts val="2000"/>
              </a:spcAft>
            </a:pPr>
            <a:r>
              <a:rPr lang="en-US" altLang="en-US" b="1">
                <a:latin typeface="Helvetica" charset="0"/>
                <a:ea typeface="ＭＳ Ｐゴシック" charset="-128"/>
                <a:cs typeface="Helvetica" charset="0"/>
              </a:rPr>
              <a:t>Challenge:</a:t>
            </a:r>
            <a:r>
              <a:rPr lang="en-US" altLang="en-US">
                <a:latin typeface="Helvetica" charset="0"/>
                <a:ea typeface="ＭＳ Ｐゴシック" charset="-128"/>
                <a:cs typeface="Helvetica" charset="0"/>
              </a:rPr>
              <a:t> Write a detailed description of how you </a:t>
            </a:r>
            <a:r>
              <a:rPr lang="en-US" altLang="en-US" i="1">
                <a:latin typeface="Helvetica" charset="0"/>
                <a:ea typeface="ＭＳ Ｐゴシック" charset="-128"/>
                <a:cs typeface="Helvetica" charset="0"/>
              </a:rPr>
              <a:t>think</a:t>
            </a:r>
            <a:r>
              <a:rPr lang="en-US" altLang="en-US">
                <a:latin typeface="Helvetica" charset="0"/>
                <a:ea typeface="ＭＳ Ｐゴシック" charset="-128"/>
                <a:cs typeface="Helvetica" charset="0"/>
              </a:rPr>
              <a:t> </a:t>
            </a:r>
            <a:r>
              <a:rPr lang="en-US" altLang="en-US">
                <a:latin typeface="Courier" charset="0"/>
                <a:ea typeface="ＭＳ Ｐゴシック" charset="-128"/>
                <a:cs typeface="Helvetica" charset="0"/>
              </a:rPr>
              <a:t>cond </a:t>
            </a:r>
            <a:r>
              <a:rPr lang="en-US" altLang="en-US">
                <a:latin typeface="Helvetica" charset="0"/>
                <a:ea typeface="ＭＳ Ｐゴシック" charset="-128"/>
                <a:cs typeface="Helvetica" charset="0"/>
              </a:rPr>
              <a:t>works.</a:t>
            </a:r>
            <a:endParaRPr lang="en-US" altLang="en-US" b="1">
              <a:latin typeface="Helvetica" charset="0"/>
              <a:ea typeface="ＭＳ Ｐゴシック" charset="-128"/>
              <a:cs typeface="Helvetica" charset="0"/>
            </a:endParaRPr>
          </a:p>
        </p:txBody>
      </p:sp>
      <p:pic>
        <p:nvPicPr>
          <p:cNvPr id="4" name="Picture 3">
            <a:extLst>
              <a:ext uri="{FF2B5EF4-FFF2-40B4-BE49-F238E27FC236}">
                <a16:creationId xmlns:a16="http://schemas.microsoft.com/office/drawing/2014/main" id="{D3B88754-9B65-9441-9F95-D9F70B44FF62}"/>
              </a:ext>
            </a:extLst>
          </p:cNvPr>
          <p:cNvPicPr>
            <a:picLocks noChangeAspect="1"/>
          </p:cNvPicPr>
          <p:nvPr/>
        </p:nvPicPr>
        <p:blipFill>
          <a:blip r:embed="rId3"/>
          <a:stretch>
            <a:fillRect/>
          </a:stretch>
        </p:blipFill>
        <p:spPr>
          <a:xfrm>
            <a:off x="3048000" y="-232172"/>
            <a:ext cx="2854325" cy="2140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16138"/>
            <a:ext cx="75438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86" name="Group 86017"/>
          <p:cNvGrpSpPr>
            <a:grpSpLocks/>
          </p:cNvGrpSpPr>
          <p:nvPr/>
        </p:nvGrpSpPr>
        <p:grpSpPr bwMode="auto">
          <a:xfrm>
            <a:off x="685800" y="5576888"/>
            <a:ext cx="6629400" cy="1281112"/>
            <a:chOff x="685800" y="5576540"/>
            <a:chExt cx="7366000" cy="1281460"/>
          </a:xfrm>
        </p:grpSpPr>
        <p:pic>
          <p:nvPicPr>
            <p:cNvPr id="93239" name="Picture 860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576540"/>
              <a:ext cx="7366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0" name="Picture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2800"/>
              <a:ext cx="7366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197600"/>
              <a:ext cx="7366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2" name="Pictur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502400"/>
              <a:ext cx="7366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3187" name="Picture 860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0" y="5194300"/>
            <a:ext cx="18415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4724400"/>
            <a:ext cx="449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89" name="Group 11"/>
          <p:cNvGrpSpPr>
            <a:grpSpLocks/>
          </p:cNvGrpSpPr>
          <p:nvPr/>
        </p:nvGrpSpPr>
        <p:grpSpPr bwMode="auto">
          <a:xfrm>
            <a:off x="0" y="2438400"/>
            <a:ext cx="7543800" cy="2033588"/>
            <a:chOff x="0" y="2657519"/>
            <a:chExt cx="7543800" cy="2188532"/>
          </a:xfrm>
        </p:grpSpPr>
        <p:pic>
          <p:nvPicPr>
            <p:cNvPr id="93235"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657519"/>
              <a:ext cx="7543800" cy="218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95400" y="2743200"/>
              <a:ext cx="2240799" cy="207950"/>
            </a:xfrm>
            <a:prstGeom prst="rect">
              <a:avLst/>
            </a:prstGeom>
            <a:solidFill>
              <a:srgbClr val="FFFFFF"/>
            </a:solidFill>
            <a:ln>
              <a:solidFill>
                <a:srgbClr val="FFFFFF"/>
              </a:solidFill>
            </a:ln>
            <a:effectLst/>
            <a:scene3d>
              <a:camera prst="orthographicFront">
                <a:rot lat="0" lon="0" rev="0"/>
              </a:camera>
              <a:lightRig rig="threePt" dir="tl">
                <a:rot lat="0" lon="0" rev="0"/>
              </a:lightRig>
            </a:scene3d>
            <a:sp3d prstMaterial="metal">
              <a:bevelT w="0" h="0"/>
              <a:bevelB w="0" h="0"/>
            </a:sp3d>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grpSp>
      <p:pic>
        <p:nvPicPr>
          <p:cNvPr id="9319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00" y="1665288"/>
            <a:ext cx="86106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e 30"/>
          <p:cNvGraphicFramePr>
            <a:graphicFrameLocks noGrp="1"/>
          </p:cNvGraphicFramePr>
          <p:nvPr>
            <p:extLst>
              <p:ext uri="{D42A27DB-BD31-4B8C-83A1-F6EECF244321}">
                <p14:modId xmlns:p14="http://schemas.microsoft.com/office/powerpoint/2010/main" val="3871613383"/>
              </p:ext>
            </p:extLst>
          </p:nvPr>
        </p:nvGraphicFramePr>
        <p:xfrm>
          <a:off x="1066800" y="5257800"/>
          <a:ext cx="6096000" cy="1524000"/>
        </p:xfrm>
        <a:graphic>
          <a:graphicData uri="http://schemas.openxmlformats.org/drawingml/2006/table">
            <a:tbl>
              <a:tblPr/>
              <a:tblGrid>
                <a:gridCol w="3429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304800">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omic Sans MS" charset="0"/>
                        <a:ea typeface="ＭＳ Ｐゴシック" charset="-128"/>
                      </a:endParaRPr>
                    </a:p>
                  </a:txBody>
                  <a:tcPr horzOverflow="overflow">
                    <a:lnL>
                      <a:noFill/>
                    </a:lnL>
                    <a:lnR>
                      <a:noFill/>
                    </a:lnR>
                    <a:lnT>
                      <a:noFill/>
                    </a:lnT>
                    <a:lnB>
                      <a:noFill/>
                    </a:lnB>
                    <a:lnTlToBr>
                      <a:noFill/>
                    </a:lnTlToBr>
                    <a:lnBlToTr>
                      <a:noFill/>
                    </a:lnBlToTr>
                    <a:no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omic Sans MS" charset="0"/>
                        <a:ea typeface="ＭＳ Ｐゴシック"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04800">
                <a:tc>
                  <a:txBody>
                    <a:bodyPr/>
                    <a:lstStyle>
                      <a:lvl1pPr marL="460375">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460375"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omic Sans MS" charset="0"/>
                        <a:ea typeface="ＭＳ Ｐゴシック" charset="-128"/>
                      </a:endParaRPr>
                    </a:p>
                  </a:txBody>
                  <a:tcPr horzOverflow="overflow">
                    <a:lnL>
                      <a:noFill/>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charset="0"/>
                          <a:ea typeface="ＭＳ Ｐゴシック" charset="-128"/>
                        </a:rPr>
                        <a:t> 9.00 </a:t>
                      </a:r>
                    </a:p>
                  </a:txBody>
                  <a:tcPr horzOverflow="overflow">
                    <a:lnL w="12700" cap="flat" cmpd="sng" algn="ctr">
                      <a:solidFill>
                        <a:srgbClr val="BFBFBF"/>
                      </a:solidFill>
                      <a:prstDash val="solid"/>
                      <a:round/>
                      <a:headEnd type="none" w="med" len="med"/>
                      <a:tailEnd type="none" w="med" len="med"/>
                    </a:lnL>
                    <a:lnR>
                      <a:noFill/>
                    </a:lnR>
                    <a:lnT>
                      <a:noFill/>
                    </a:lnT>
                    <a:lnB w="12700" cap="flat" cmpd="sng" algn="ctr">
                      <a:solidFill>
                        <a:srgbClr val="BFBFB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lvl1pPr marL="460375">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460375"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omic Sans MS" charset="0"/>
                        <a:ea typeface="ＭＳ Ｐゴシック" charset="-128"/>
                      </a:endParaRPr>
                    </a:p>
                  </a:txBody>
                  <a:tcP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charset="0"/>
                          <a:ea typeface="ＭＳ Ｐゴシック" charset="-128"/>
                        </a:rPr>
                        <a:t> 10.50 </a:t>
                      </a:r>
                    </a:p>
                  </a:txBody>
                  <a:tcP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lvl1pPr marL="460375">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460375"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omic Sans MS" charset="0"/>
                        <a:ea typeface="ＭＳ Ｐゴシック" charset="-128"/>
                      </a:endParaRPr>
                    </a:p>
                  </a:txBody>
                  <a:tcP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omic Sans MS" charset="0"/>
                          <a:ea typeface="ＭＳ Ｐゴシック" charset="-128"/>
                        </a:rPr>
                        <a:t>11.25 </a:t>
                      </a:r>
                    </a:p>
                  </a:txBody>
                  <a:tcP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lvl1pPr marL="460375">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460375"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omic Sans MS" charset="0"/>
                        <a:ea typeface="ＭＳ Ｐゴシック" charset="-128"/>
                      </a:endParaRPr>
                    </a:p>
                  </a:txBody>
                  <a:tcPr horzOverflow="overflow">
                    <a:lnL>
                      <a:noFill/>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tx1"/>
                        </a:buClr>
                        <a:buSzPct val="70000"/>
                        <a:buFont typeface="Wingdings" charset="2"/>
                        <a:defRPr sz="2400">
                          <a:solidFill>
                            <a:srgbClr val="000000"/>
                          </a:solidFill>
                          <a:latin typeface="Helvetica" charset="0"/>
                          <a:ea typeface="ＭＳ Ｐゴシック" charset="-128"/>
                        </a:defRPr>
                      </a:lvl1pPr>
                      <a:lvl2pPr marL="742950" indent="-285750">
                        <a:spcBef>
                          <a:spcPct val="20000"/>
                        </a:spcBef>
                        <a:buClr>
                          <a:schemeClr val="tx1"/>
                        </a:buClr>
                        <a:buSzPct val="70000"/>
                        <a:buFont typeface="Wingdings" charset="2"/>
                        <a:defRPr sz="2000">
                          <a:solidFill>
                            <a:srgbClr val="000000"/>
                          </a:solidFill>
                          <a:latin typeface="Helvetica" charset="0"/>
                          <a:ea typeface="ＭＳ Ｐゴシック" charset="-128"/>
                        </a:defRPr>
                      </a:lvl2pPr>
                      <a:lvl3pPr marL="1143000" indent="-228600">
                        <a:spcBef>
                          <a:spcPct val="20000"/>
                        </a:spcBef>
                        <a:buClr>
                          <a:schemeClr val="tx1"/>
                        </a:buClr>
                        <a:buSzPct val="70000"/>
                        <a:buFont typeface="Wingdings" charset="2"/>
                        <a:defRPr>
                          <a:solidFill>
                            <a:srgbClr val="000000"/>
                          </a:solidFill>
                          <a:latin typeface="Helvetica" charset="0"/>
                          <a:ea typeface="ＭＳ Ｐゴシック" charset="-128"/>
                        </a:defRPr>
                      </a:lvl3pPr>
                      <a:lvl4pPr marL="1600200" indent="-228600">
                        <a:spcBef>
                          <a:spcPct val="20000"/>
                        </a:spcBef>
                        <a:buClr>
                          <a:schemeClr val="tx1"/>
                        </a:buClr>
                        <a:buSzPct val="70000"/>
                        <a:buFont typeface="Wingdings" charset="2"/>
                        <a:defRPr sz="1600">
                          <a:solidFill>
                            <a:srgbClr val="000000"/>
                          </a:solidFill>
                          <a:latin typeface="Helvetica" charset="0"/>
                          <a:ea typeface="ＭＳ Ｐゴシック" charset="-128"/>
                        </a:defRPr>
                      </a:lvl4pPr>
                      <a:lvl5pPr marL="2057400" indent="-228600">
                        <a:spcBef>
                          <a:spcPct val="20000"/>
                        </a:spcBef>
                        <a:buClr>
                          <a:schemeClr val="tx1"/>
                        </a:buClr>
                        <a:buSzPct val="60000"/>
                        <a:buFont typeface="Wingdings" charset="2"/>
                        <a:defRPr sz="1400">
                          <a:solidFill>
                            <a:srgbClr val="000000"/>
                          </a:solidFill>
                          <a:latin typeface="Helvetica"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sz="1400">
                          <a:solidFill>
                            <a:srgbClr val="000000"/>
                          </a:solidFill>
                          <a:latin typeface="Helvetic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charset="0"/>
                          <a:ea typeface="ＭＳ Ｐゴシック" charset="-128"/>
                        </a:rPr>
                        <a:t>10.25     </a:t>
                      </a:r>
                    </a:p>
                  </a:txBody>
                  <a:tcPr horzOverflow="overflow">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pPr>
              <a:defRPr/>
            </a:pPr>
            <a:r>
              <a:rPr lang="en-US" dirty="0"/>
              <a:t>Extending the Design Recipe</a:t>
            </a:r>
          </a:p>
        </p:txBody>
      </p:sp>
      <p:sp>
        <p:nvSpPr>
          <p:cNvPr id="6" name="TextBox 5"/>
          <p:cNvSpPr txBox="1">
            <a:spLocks noChangeArrowheads="1"/>
          </p:cNvSpPr>
          <p:nvPr/>
        </p:nvSpPr>
        <p:spPr bwMode="auto">
          <a:xfrm>
            <a:off x="609600" y="1587500"/>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cost</a:t>
            </a:r>
          </a:p>
        </p:txBody>
      </p:sp>
      <p:sp>
        <p:nvSpPr>
          <p:cNvPr id="7" name="TextBox 6"/>
          <p:cNvSpPr txBox="1">
            <a:spLocks noChangeArrowheads="1"/>
          </p:cNvSpPr>
          <p:nvPr/>
        </p:nvSpPr>
        <p:spPr bwMode="auto">
          <a:xfrm>
            <a:off x="3429000" y="1598613"/>
            <a:ext cx="719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String</a:t>
            </a:r>
          </a:p>
        </p:txBody>
      </p:sp>
      <p:sp>
        <p:nvSpPr>
          <p:cNvPr id="8" name="TextBox 7"/>
          <p:cNvSpPr txBox="1">
            <a:spLocks noChangeArrowheads="1"/>
          </p:cNvSpPr>
          <p:nvPr/>
        </p:nvSpPr>
        <p:spPr bwMode="auto">
          <a:xfrm>
            <a:off x="7086600" y="1582738"/>
            <a:ext cx="865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Number</a:t>
            </a:r>
          </a:p>
        </p:txBody>
      </p:sp>
      <p:sp>
        <p:nvSpPr>
          <p:cNvPr id="9" name="TextBox 8"/>
          <p:cNvSpPr txBox="1">
            <a:spLocks noChangeArrowheads="1"/>
          </p:cNvSpPr>
          <p:nvPr/>
        </p:nvSpPr>
        <p:spPr bwMode="auto">
          <a:xfrm>
            <a:off x="1066800" y="2438400"/>
            <a:ext cx="2954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dirty="0">
                <a:solidFill>
                  <a:schemeClr val="bg1"/>
                </a:solidFill>
                <a:latin typeface="Comic Sans MS" charset="0"/>
              </a:rPr>
              <a:t>cost                      “cheese”	</a:t>
            </a:r>
          </a:p>
        </p:txBody>
      </p:sp>
      <p:sp>
        <p:nvSpPr>
          <p:cNvPr id="10" name="TextBox 9"/>
          <p:cNvSpPr txBox="1">
            <a:spLocks noChangeArrowheads="1"/>
          </p:cNvSpPr>
          <p:nvPr/>
        </p:nvSpPr>
        <p:spPr bwMode="auto">
          <a:xfrm>
            <a:off x="1066800" y="2978150"/>
            <a:ext cx="27126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dirty="0">
                <a:solidFill>
                  <a:schemeClr val="bg1"/>
                </a:solidFill>
                <a:latin typeface="Comic Sans MS" charset="0"/>
              </a:rPr>
              <a:t>cost                       “pepperoni”</a:t>
            </a:r>
          </a:p>
        </p:txBody>
      </p:sp>
      <p:sp>
        <p:nvSpPr>
          <p:cNvPr id="13" name="TextBox 12"/>
          <p:cNvSpPr txBox="1">
            <a:spLocks noChangeArrowheads="1"/>
          </p:cNvSpPr>
          <p:nvPr/>
        </p:nvSpPr>
        <p:spPr bwMode="auto">
          <a:xfrm>
            <a:off x="5553075" y="2438400"/>
            <a:ext cx="662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dirty="0">
                <a:solidFill>
                  <a:schemeClr val="bg1"/>
                </a:solidFill>
                <a:latin typeface="Comic Sans MS" charset="0"/>
              </a:rPr>
              <a:t>  9.00</a:t>
            </a:r>
          </a:p>
        </p:txBody>
      </p:sp>
      <p:sp>
        <p:nvSpPr>
          <p:cNvPr id="14" name="TextBox 13"/>
          <p:cNvSpPr txBox="1">
            <a:spLocks noChangeArrowheads="1"/>
          </p:cNvSpPr>
          <p:nvPr/>
        </p:nvSpPr>
        <p:spPr bwMode="auto">
          <a:xfrm>
            <a:off x="5638800" y="2935288"/>
            <a:ext cx="6367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dirty="0">
                <a:solidFill>
                  <a:schemeClr val="bg1"/>
                </a:solidFill>
                <a:latin typeface="Comic Sans MS" charset="0"/>
              </a:rPr>
              <a:t>10.50</a:t>
            </a:r>
          </a:p>
        </p:txBody>
      </p:sp>
      <p:sp>
        <p:nvSpPr>
          <p:cNvPr id="15" name="TextBox 14"/>
          <p:cNvSpPr txBox="1">
            <a:spLocks noChangeArrowheads="1"/>
          </p:cNvSpPr>
          <p:nvPr/>
        </p:nvSpPr>
        <p:spPr bwMode="auto">
          <a:xfrm>
            <a:off x="1066800" y="3492500"/>
            <a:ext cx="25574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cost                       “chicken”</a:t>
            </a:r>
          </a:p>
        </p:txBody>
      </p:sp>
      <p:sp>
        <p:nvSpPr>
          <p:cNvPr id="16" name="TextBox 15"/>
          <p:cNvSpPr txBox="1">
            <a:spLocks noChangeArrowheads="1"/>
          </p:cNvSpPr>
          <p:nvPr/>
        </p:nvSpPr>
        <p:spPr bwMode="auto">
          <a:xfrm>
            <a:off x="5638800" y="3449638"/>
            <a:ext cx="609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11.25</a:t>
            </a:r>
          </a:p>
        </p:txBody>
      </p:sp>
      <p:sp>
        <p:nvSpPr>
          <p:cNvPr id="17" name="TextBox 16"/>
          <p:cNvSpPr txBox="1">
            <a:spLocks noChangeArrowheads="1"/>
          </p:cNvSpPr>
          <p:nvPr/>
        </p:nvSpPr>
        <p:spPr bwMode="auto">
          <a:xfrm>
            <a:off x="1066800" y="4002088"/>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cost                       “broccoli”</a:t>
            </a:r>
          </a:p>
        </p:txBody>
      </p:sp>
      <p:sp>
        <p:nvSpPr>
          <p:cNvPr id="18" name="TextBox 17"/>
          <p:cNvSpPr txBox="1">
            <a:spLocks noChangeArrowheads="1"/>
          </p:cNvSpPr>
          <p:nvPr/>
        </p:nvSpPr>
        <p:spPr bwMode="auto">
          <a:xfrm>
            <a:off x="5638800" y="3959225"/>
            <a:ext cx="63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10.25</a:t>
            </a:r>
          </a:p>
        </p:txBody>
      </p:sp>
      <p:sp>
        <p:nvSpPr>
          <p:cNvPr id="19" name="TextBox 18"/>
          <p:cNvSpPr txBox="1">
            <a:spLocks noChangeArrowheads="1"/>
          </p:cNvSpPr>
          <p:nvPr/>
        </p:nvSpPr>
        <p:spPr bwMode="auto">
          <a:xfrm>
            <a:off x="1066800" y="4724400"/>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cost</a:t>
            </a:r>
          </a:p>
        </p:txBody>
      </p:sp>
      <p:sp>
        <p:nvSpPr>
          <p:cNvPr id="20" name="TextBox 19"/>
          <p:cNvSpPr txBox="1">
            <a:spLocks noChangeArrowheads="1"/>
          </p:cNvSpPr>
          <p:nvPr/>
        </p:nvSpPr>
        <p:spPr bwMode="auto">
          <a:xfrm>
            <a:off x="3124200" y="4724400"/>
            <a:ext cx="795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topping</a:t>
            </a:r>
          </a:p>
        </p:txBody>
      </p:sp>
      <p:sp>
        <p:nvSpPr>
          <p:cNvPr id="93220"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5829A789-93E3-1941-A1F8-8220AD16BCE3}" type="slidenum">
              <a:rPr lang="en-US" altLang="en-US" sz="1200">
                <a:solidFill>
                  <a:srgbClr val="D38E27"/>
                </a:solidFill>
                <a:latin typeface="Arial" charset="0"/>
              </a:rPr>
              <a:pPr>
                <a:spcBef>
                  <a:spcPct val="0"/>
                </a:spcBef>
                <a:buClrTx/>
                <a:buSzTx/>
                <a:buFontTx/>
                <a:buNone/>
              </a:pPr>
              <a:t>66</a:t>
            </a:fld>
            <a:endParaRPr lang="en-US" altLang="en-US" sz="1200">
              <a:solidFill>
                <a:srgbClr val="D38E27"/>
              </a:solidFill>
              <a:latin typeface="Arial" charset="0"/>
            </a:endParaRPr>
          </a:p>
        </p:txBody>
      </p:sp>
      <p:pic>
        <p:nvPicPr>
          <p:cNvPr id="93221" name="Picture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013" y="4295775"/>
            <a:ext cx="74834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a:spLocks noChangeArrowheads="1"/>
          </p:cNvSpPr>
          <p:nvPr/>
        </p:nvSpPr>
        <p:spPr bwMode="auto">
          <a:xfrm>
            <a:off x="638175" y="5229225"/>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b="1">
                <a:solidFill>
                  <a:schemeClr val="bg1"/>
                </a:solidFill>
                <a:latin typeface="Comic Sans MS" charset="0"/>
              </a:rPr>
              <a:t>cond</a:t>
            </a:r>
          </a:p>
        </p:txBody>
      </p:sp>
      <p:sp>
        <p:nvSpPr>
          <p:cNvPr id="38" name="Rectangle 37"/>
          <p:cNvSpPr>
            <a:spLocks noChangeArrowheads="1"/>
          </p:cNvSpPr>
          <p:nvPr/>
        </p:nvSpPr>
        <p:spPr bwMode="auto">
          <a:xfrm>
            <a:off x="5638688" y="2374900"/>
            <a:ext cx="685800" cy="1906588"/>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36" name="Rectangle 35"/>
          <p:cNvSpPr>
            <a:spLocks noChangeArrowheads="1"/>
          </p:cNvSpPr>
          <p:nvPr/>
        </p:nvSpPr>
        <p:spPr bwMode="auto">
          <a:xfrm>
            <a:off x="2595563" y="2433638"/>
            <a:ext cx="1143000" cy="19050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dirty="0">
              <a:solidFill>
                <a:srgbClr val="000000"/>
              </a:solidFill>
              <a:latin typeface="+mn-lt"/>
              <a:ea typeface="ＭＳ Ｐゴシック" charset="0"/>
              <a:cs typeface="ＭＳ Ｐゴシック" charset="0"/>
            </a:endParaRPr>
          </a:p>
        </p:txBody>
      </p:sp>
      <p:sp>
        <p:nvSpPr>
          <p:cNvPr id="43" name="Oval Callout 42"/>
          <p:cNvSpPr/>
          <p:nvPr/>
        </p:nvSpPr>
        <p:spPr bwMode="auto">
          <a:xfrm>
            <a:off x="7315200" y="2669381"/>
            <a:ext cx="1295400" cy="533400"/>
          </a:xfrm>
          <a:prstGeom prst="wedgeEllipseCallout">
            <a:avLst>
              <a:gd name="adj1" fmla="val -134799"/>
              <a:gd name="adj2" fmla="val 33159"/>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800" dirty="0"/>
              <a:t>price</a:t>
            </a:r>
          </a:p>
        </p:txBody>
      </p:sp>
      <p:sp>
        <p:nvSpPr>
          <p:cNvPr id="42" name="Oval Callout 41"/>
          <p:cNvSpPr/>
          <p:nvPr/>
        </p:nvSpPr>
        <p:spPr bwMode="auto">
          <a:xfrm>
            <a:off x="1143000" y="2135981"/>
            <a:ext cx="1295400" cy="533400"/>
          </a:xfrm>
          <a:prstGeom prst="wedgeEllipseCallout">
            <a:avLst>
              <a:gd name="adj1" fmla="val 65835"/>
              <a:gd name="adj2" fmla="val 103835"/>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1600" dirty="0">
                <a:latin typeface="Comic Sans MS"/>
                <a:cs typeface="Comic Sans MS"/>
              </a:rPr>
              <a:t>topping</a:t>
            </a:r>
          </a:p>
        </p:txBody>
      </p:sp>
      <p:sp>
        <p:nvSpPr>
          <p:cNvPr id="37" name="Rectangle 36"/>
          <p:cNvSpPr/>
          <p:nvPr/>
        </p:nvSpPr>
        <p:spPr>
          <a:xfrm>
            <a:off x="100013" y="1613906"/>
            <a:ext cx="8458200" cy="453019"/>
          </a:xfrm>
          <a:prstGeom prst="rect">
            <a:avLst/>
          </a:prstGeom>
          <a:solidFill>
            <a:schemeClr val="tx1"/>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pic>
        <p:nvPicPr>
          <p:cNvPr id="5" name="Picture 4">
            <a:extLst>
              <a:ext uri="{FF2B5EF4-FFF2-40B4-BE49-F238E27FC236}">
                <a16:creationId xmlns:a16="http://schemas.microsoft.com/office/drawing/2014/main" id="{7814CF92-D994-6449-AA88-CB906B358A8C}"/>
              </a:ext>
            </a:extLst>
          </p:cNvPr>
          <p:cNvPicPr>
            <a:picLocks noChangeAspect="1"/>
          </p:cNvPicPr>
          <p:nvPr/>
        </p:nvPicPr>
        <p:blipFill>
          <a:blip r:embed="rId10"/>
          <a:stretch>
            <a:fillRect/>
          </a:stretch>
        </p:blipFill>
        <p:spPr>
          <a:xfrm>
            <a:off x="6692371" y="4002088"/>
            <a:ext cx="2518833" cy="1889125"/>
          </a:xfrm>
          <a:prstGeom prst="rect">
            <a:avLst/>
          </a:prstGeom>
        </p:spPr>
      </p:pic>
      <p:sp>
        <p:nvSpPr>
          <p:cNvPr id="39" name="Rectangle 86018">
            <a:extLst>
              <a:ext uri="{FF2B5EF4-FFF2-40B4-BE49-F238E27FC236}">
                <a16:creationId xmlns:a16="http://schemas.microsoft.com/office/drawing/2014/main" id="{6C4F7F83-6C14-3B43-82E3-8C796D4C4225}"/>
              </a:ext>
            </a:extLst>
          </p:cNvPr>
          <p:cNvSpPr>
            <a:spLocks noChangeArrowheads="1"/>
          </p:cNvSpPr>
          <p:nvPr/>
        </p:nvSpPr>
        <p:spPr bwMode="auto">
          <a:xfrm>
            <a:off x="762000" y="5475288"/>
            <a:ext cx="28956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nSpc>
                <a:spcPct val="150000"/>
              </a:lnSpc>
              <a:spcBef>
                <a:spcPct val="0"/>
              </a:spcBef>
              <a:buClrTx/>
              <a:buSzTx/>
              <a:buFontTx/>
              <a:buNone/>
            </a:pPr>
            <a:r>
              <a:rPr lang="en-US" altLang="en-US" sz="1400" dirty="0">
                <a:latin typeface="Comic Sans MS" charset="0"/>
              </a:rPr>
              <a:t>(string=? “cheese”      topping)</a:t>
            </a:r>
          </a:p>
          <a:p>
            <a:pPr>
              <a:lnSpc>
                <a:spcPct val="150000"/>
              </a:lnSpc>
              <a:spcBef>
                <a:spcPct val="0"/>
              </a:spcBef>
              <a:buClrTx/>
              <a:buSzTx/>
              <a:buFontTx/>
              <a:buNone/>
            </a:pPr>
            <a:r>
              <a:rPr lang="en-US" altLang="en-US" sz="1400" dirty="0">
                <a:latin typeface="Comic Sans MS" charset="0"/>
              </a:rPr>
              <a:t>(string=? “pepperoni” topping)</a:t>
            </a:r>
          </a:p>
          <a:p>
            <a:pPr>
              <a:lnSpc>
                <a:spcPct val="150000"/>
              </a:lnSpc>
              <a:spcBef>
                <a:spcPct val="0"/>
              </a:spcBef>
              <a:buClrTx/>
              <a:buSzTx/>
              <a:buFontTx/>
              <a:buNone/>
            </a:pPr>
            <a:r>
              <a:rPr lang="en-US" altLang="en-US" sz="1400" dirty="0">
                <a:latin typeface="Comic Sans MS" charset="0"/>
              </a:rPr>
              <a:t>(string=?“chicken”     topping)</a:t>
            </a:r>
          </a:p>
          <a:p>
            <a:pPr>
              <a:lnSpc>
                <a:spcPct val="150000"/>
              </a:lnSpc>
              <a:spcBef>
                <a:spcPct val="0"/>
              </a:spcBef>
              <a:buClrTx/>
              <a:buSzTx/>
              <a:buFontTx/>
              <a:buNone/>
            </a:pPr>
            <a:r>
              <a:rPr lang="en-US" altLang="en-US" sz="1400" dirty="0">
                <a:latin typeface="Comic Sans MS" charset="0"/>
              </a:rPr>
              <a:t>(string=? “broccoli”   topping)</a:t>
            </a:r>
          </a:p>
          <a:p>
            <a:pPr>
              <a:lnSpc>
                <a:spcPct val="150000"/>
              </a:lnSpc>
              <a:spcBef>
                <a:spcPct val="0"/>
              </a:spcBef>
              <a:buClrTx/>
              <a:buSzTx/>
              <a:buFontTx/>
              <a:buNone/>
            </a:pPr>
            <a:endParaRPr lang="en-US" altLang="en-US" sz="1400" dirty="0">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30" presetClass="emph" presetSubtype="0" fill="hold" grpId="1" nodeType="withEffect">
                                  <p:stCondLst>
                                    <p:cond delay="0"/>
                                  </p:stCondLst>
                                  <p:childTnLst>
                                    <p:animClr clrSpc="hsl" dir="cw">
                                      <p:cBhvr override="childStyle">
                                        <p:cTn id="69" dur="500" fill="hold"/>
                                        <p:tgtEl>
                                          <p:spTgt spid="38"/>
                                        </p:tgtEl>
                                        <p:attrNameLst>
                                          <p:attrName>style.color</p:attrName>
                                        </p:attrNameLst>
                                      </p:cBhvr>
                                      <p:by>
                                        <p:hsl h="0" s="12549" l="25098"/>
                                      </p:by>
                                    </p:animClr>
                                    <p:animClr clrSpc="hsl" dir="cw">
                                      <p:cBhvr>
                                        <p:cTn id="70" dur="500" fill="hold"/>
                                        <p:tgtEl>
                                          <p:spTgt spid="38"/>
                                        </p:tgtEl>
                                        <p:attrNameLst>
                                          <p:attrName>fillcolor</p:attrName>
                                        </p:attrNameLst>
                                      </p:cBhvr>
                                      <p:by>
                                        <p:hsl h="0" s="12549" l="25098"/>
                                      </p:by>
                                    </p:animClr>
                                    <p:animClr clrSpc="hsl" dir="cw">
                                      <p:cBhvr>
                                        <p:cTn id="71" dur="500" fill="hold"/>
                                        <p:tgtEl>
                                          <p:spTgt spid="38"/>
                                        </p:tgtEl>
                                        <p:attrNameLst>
                                          <p:attrName>stroke.color</p:attrName>
                                        </p:attrNameLst>
                                      </p:cBhvr>
                                      <p:by>
                                        <p:hsl h="0" s="12549" l="25098"/>
                                      </p:by>
                                    </p:animClr>
                                    <p:set>
                                      <p:cBhvr>
                                        <p:cTn id="72" dur="500" fill="hold"/>
                                        <p:tgtEl>
                                          <p:spTgt spid="38"/>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nodeType="click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4" grpId="0"/>
      <p:bldP spid="15" grpId="0"/>
      <p:bldP spid="16" grpId="0"/>
      <p:bldP spid="17" grpId="0"/>
      <p:bldP spid="18" grpId="0"/>
      <p:bldP spid="19" grpId="0"/>
      <p:bldP spid="20" grpId="0"/>
      <p:bldP spid="46" grpId="0"/>
      <p:bldP spid="38" grpId="0" animBg="1"/>
      <p:bldP spid="38" grpId="1" animBg="1"/>
      <p:bldP spid="36" grpId="0" animBg="1"/>
      <p:bldP spid="3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860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549900"/>
            <a:ext cx="66294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970588"/>
            <a:ext cx="6629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386513"/>
            <a:ext cx="66294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860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 y="5194300"/>
            <a:ext cx="18415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4724400"/>
            <a:ext cx="449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4" name="Group 11"/>
          <p:cNvGrpSpPr>
            <a:grpSpLocks/>
          </p:cNvGrpSpPr>
          <p:nvPr/>
        </p:nvGrpSpPr>
        <p:grpSpPr bwMode="auto">
          <a:xfrm>
            <a:off x="0" y="2278063"/>
            <a:ext cx="7543800" cy="2033587"/>
            <a:chOff x="0" y="2657519"/>
            <a:chExt cx="7543800" cy="2188532"/>
          </a:xfrm>
        </p:grpSpPr>
        <p:pic>
          <p:nvPicPr>
            <p:cNvPr id="9426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657519"/>
              <a:ext cx="7543800" cy="218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95400" y="2743200"/>
              <a:ext cx="2240799" cy="2079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grpSp>
      <p:pic>
        <p:nvPicPr>
          <p:cNvPr id="94215"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1598613"/>
            <a:ext cx="86106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a:defRPr/>
            </a:pPr>
            <a:r>
              <a:rPr lang="en-US" dirty="0"/>
              <a:t>update-player</a:t>
            </a:r>
          </a:p>
        </p:txBody>
      </p:sp>
      <p:sp>
        <p:nvSpPr>
          <p:cNvPr id="6" name="TextBox 5"/>
          <p:cNvSpPr txBox="1">
            <a:spLocks noChangeArrowheads="1"/>
          </p:cNvSpPr>
          <p:nvPr/>
        </p:nvSpPr>
        <p:spPr bwMode="auto">
          <a:xfrm>
            <a:off x="609600" y="1531938"/>
            <a:ext cx="1344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update-player</a:t>
            </a:r>
          </a:p>
        </p:txBody>
      </p:sp>
      <p:sp>
        <p:nvSpPr>
          <p:cNvPr id="7" name="TextBox 6"/>
          <p:cNvSpPr txBox="1">
            <a:spLocks noChangeArrowheads="1"/>
          </p:cNvSpPr>
          <p:nvPr/>
        </p:nvSpPr>
        <p:spPr bwMode="auto">
          <a:xfrm>
            <a:off x="3352800" y="1543050"/>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Number String</a:t>
            </a:r>
          </a:p>
        </p:txBody>
      </p:sp>
      <p:sp>
        <p:nvSpPr>
          <p:cNvPr id="8" name="TextBox 7"/>
          <p:cNvSpPr txBox="1">
            <a:spLocks noChangeArrowheads="1"/>
          </p:cNvSpPr>
          <p:nvPr/>
        </p:nvSpPr>
        <p:spPr bwMode="auto">
          <a:xfrm>
            <a:off x="7086600" y="1527175"/>
            <a:ext cx="865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Number</a:t>
            </a:r>
          </a:p>
        </p:txBody>
      </p:sp>
      <p:sp>
        <p:nvSpPr>
          <p:cNvPr id="9" name="TextBox 8"/>
          <p:cNvSpPr txBox="1">
            <a:spLocks noChangeArrowheads="1"/>
          </p:cNvSpPr>
          <p:nvPr/>
        </p:nvSpPr>
        <p:spPr bwMode="auto">
          <a:xfrm>
            <a:off x="1066800" y="2322513"/>
            <a:ext cx="2544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update-player       320   “up”	</a:t>
            </a:r>
          </a:p>
        </p:txBody>
      </p:sp>
      <p:sp>
        <p:nvSpPr>
          <p:cNvPr id="10" name="TextBox 9"/>
          <p:cNvSpPr txBox="1">
            <a:spLocks noChangeArrowheads="1"/>
          </p:cNvSpPr>
          <p:nvPr/>
        </p:nvSpPr>
        <p:spPr bwMode="auto">
          <a:xfrm>
            <a:off x="1066800" y="2822575"/>
            <a:ext cx="2570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update-player      100     “up”</a:t>
            </a:r>
          </a:p>
        </p:txBody>
      </p:sp>
      <p:sp>
        <p:nvSpPr>
          <p:cNvPr id="13" name="TextBox 12"/>
          <p:cNvSpPr txBox="1">
            <a:spLocks noChangeArrowheads="1"/>
          </p:cNvSpPr>
          <p:nvPr/>
        </p:nvSpPr>
        <p:spPr bwMode="auto">
          <a:xfrm>
            <a:off x="4114800" y="2325688"/>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1400">
                <a:solidFill>
                  <a:schemeClr val="bg1"/>
                </a:solidFill>
                <a:latin typeface="Comic Sans MS" charset="0"/>
              </a:rPr>
              <a:t>(+      320    20)</a:t>
            </a:r>
          </a:p>
        </p:txBody>
      </p:sp>
      <p:sp>
        <p:nvSpPr>
          <p:cNvPr id="14" name="TextBox 13"/>
          <p:cNvSpPr txBox="1">
            <a:spLocks noChangeArrowheads="1"/>
          </p:cNvSpPr>
          <p:nvPr/>
        </p:nvSpPr>
        <p:spPr bwMode="auto">
          <a:xfrm>
            <a:off x="4114800" y="2822575"/>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1400">
                <a:solidFill>
                  <a:schemeClr val="bg1"/>
                </a:solidFill>
                <a:latin typeface="Comic Sans MS" charset="0"/>
              </a:rPr>
              <a:t>(+      100   20)</a:t>
            </a:r>
          </a:p>
        </p:txBody>
      </p:sp>
      <p:sp>
        <p:nvSpPr>
          <p:cNvPr id="15" name="TextBox 14"/>
          <p:cNvSpPr txBox="1">
            <a:spLocks noChangeArrowheads="1"/>
          </p:cNvSpPr>
          <p:nvPr/>
        </p:nvSpPr>
        <p:spPr bwMode="auto">
          <a:xfrm>
            <a:off x="1066800" y="3336925"/>
            <a:ext cx="277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update-player      320    “down”</a:t>
            </a:r>
          </a:p>
        </p:txBody>
      </p:sp>
      <p:sp>
        <p:nvSpPr>
          <p:cNvPr id="16" name="TextBox 15"/>
          <p:cNvSpPr txBox="1">
            <a:spLocks noChangeArrowheads="1"/>
          </p:cNvSpPr>
          <p:nvPr/>
        </p:nvSpPr>
        <p:spPr bwMode="auto">
          <a:xfrm>
            <a:off x="4114800" y="3336925"/>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1400">
                <a:solidFill>
                  <a:schemeClr val="bg1"/>
                </a:solidFill>
                <a:latin typeface="Comic Sans MS" charset="0"/>
              </a:rPr>
              <a:t>(-    320     20)</a:t>
            </a:r>
          </a:p>
        </p:txBody>
      </p:sp>
      <p:sp>
        <p:nvSpPr>
          <p:cNvPr id="17" name="TextBox 16"/>
          <p:cNvSpPr txBox="1">
            <a:spLocks noChangeArrowheads="1"/>
          </p:cNvSpPr>
          <p:nvPr/>
        </p:nvSpPr>
        <p:spPr bwMode="auto">
          <a:xfrm>
            <a:off x="1066800" y="3846513"/>
            <a:ext cx="2749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update-player     100     “down”</a:t>
            </a:r>
          </a:p>
        </p:txBody>
      </p:sp>
      <p:sp>
        <p:nvSpPr>
          <p:cNvPr id="18" name="TextBox 17"/>
          <p:cNvSpPr txBox="1">
            <a:spLocks noChangeArrowheads="1"/>
          </p:cNvSpPr>
          <p:nvPr/>
        </p:nvSpPr>
        <p:spPr bwMode="auto">
          <a:xfrm>
            <a:off x="4114800" y="3846513"/>
            <a:ext cx="297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spcBef>
                <a:spcPct val="0"/>
              </a:spcBef>
              <a:buClrTx/>
              <a:buSzTx/>
              <a:buFontTx/>
              <a:buNone/>
            </a:pPr>
            <a:r>
              <a:rPr lang="en-US" altLang="en-US" sz="1400">
                <a:solidFill>
                  <a:schemeClr val="bg1"/>
                </a:solidFill>
                <a:latin typeface="Comic Sans MS" charset="0"/>
              </a:rPr>
              <a:t>(-    100     20)</a:t>
            </a:r>
          </a:p>
        </p:txBody>
      </p:sp>
      <p:sp>
        <p:nvSpPr>
          <p:cNvPr id="19" name="TextBox 18"/>
          <p:cNvSpPr txBox="1">
            <a:spLocks noChangeArrowheads="1"/>
          </p:cNvSpPr>
          <p:nvPr/>
        </p:nvSpPr>
        <p:spPr bwMode="auto">
          <a:xfrm>
            <a:off x="1066800" y="4724400"/>
            <a:ext cx="1344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update-player</a:t>
            </a:r>
          </a:p>
        </p:txBody>
      </p:sp>
      <p:sp>
        <p:nvSpPr>
          <p:cNvPr id="20" name="TextBox 19"/>
          <p:cNvSpPr txBox="1">
            <a:spLocks noChangeArrowheads="1"/>
          </p:cNvSpPr>
          <p:nvPr/>
        </p:nvSpPr>
        <p:spPr bwMode="auto">
          <a:xfrm>
            <a:off x="3124200" y="4724400"/>
            <a:ext cx="727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solidFill>
                  <a:schemeClr val="bg1"/>
                </a:solidFill>
                <a:latin typeface="Comic Sans MS" charset="0"/>
              </a:rPr>
              <a:t>y   key</a:t>
            </a:r>
          </a:p>
        </p:txBody>
      </p:sp>
      <p:sp>
        <p:nvSpPr>
          <p:cNvPr id="94230"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1A0A2C8B-B8FB-0348-9817-F17813966E72}" type="slidenum">
              <a:rPr lang="en-US" altLang="en-US" sz="1200">
                <a:solidFill>
                  <a:srgbClr val="D38E27"/>
                </a:solidFill>
                <a:latin typeface="Arial" charset="0"/>
              </a:rPr>
              <a:pPr>
                <a:spcBef>
                  <a:spcPct val="0"/>
                </a:spcBef>
                <a:buClrTx/>
                <a:buSzTx/>
                <a:buFontTx/>
                <a:buNone/>
              </a:pPr>
              <a:t>67</a:t>
            </a:fld>
            <a:endParaRPr lang="en-US" altLang="en-US" sz="1200">
              <a:solidFill>
                <a:srgbClr val="D38E27"/>
              </a:solidFill>
              <a:latin typeface="Arial" charset="0"/>
            </a:endParaRPr>
          </a:p>
        </p:txBody>
      </p:sp>
      <p:pic>
        <p:nvPicPr>
          <p:cNvPr id="94231"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013" y="4295775"/>
            <a:ext cx="74834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2"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2044700"/>
            <a:ext cx="75438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86018"/>
          <p:cNvSpPr>
            <a:spLocks noChangeArrowheads="1"/>
          </p:cNvSpPr>
          <p:nvPr/>
        </p:nvSpPr>
        <p:spPr bwMode="auto">
          <a:xfrm>
            <a:off x="762000" y="5438775"/>
            <a:ext cx="28956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nSpc>
                <a:spcPct val="200000"/>
              </a:lnSpc>
              <a:spcBef>
                <a:spcPct val="0"/>
              </a:spcBef>
              <a:buClrTx/>
              <a:buSzTx/>
              <a:buFontTx/>
              <a:buNone/>
            </a:pPr>
            <a:r>
              <a:rPr lang="en-US" altLang="en-US" sz="1400">
                <a:latin typeface="Comic Sans MS" charset="0"/>
              </a:rPr>
              <a:t>(string=?   key   “up”)</a:t>
            </a:r>
          </a:p>
          <a:p>
            <a:pPr>
              <a:lnSpc>
                <a:spcPct val="200000"/>
              </a:lnSpc>
              <a:spcBef>
                <a:spcPct val="0"/>
              </a:spcBef>
              <a:buClrTx/>
              <a:buSzTx/>
              <a:buFontTx/>
              <a:buNone/>
            </a:pPr>
            <a:r>
              <a:rPr lang="en-US" altLang="en-US" sz="1400">
                <a:latin typeface="Comic Sans MS" charset="0"/>
              </a:rPr>
              <a:t>(string=?   key   “down”)</a:t>
            </a:r>
          </a:p>
          <a:p>
            <a:pPr>
              <a:lnSpc>
                <a:spcPct val="200000"/>
              </a:lnSpc>
              <a:spcBef>
                <a:spcPct val="0"/>
              </a:spcBef>
              <a:buClrTx/>
              <a:buSzTx/>
              <a:buFontTx/>
              <a:buNone/>
            </a:pPr>
            <a:r>
              <a:rPr lang="en-US" altLang="en-US" sz="1400">
                <a:latin typeface="Comic Sans MS" charset="0"/>
              </a:rPr>
              <a:t>else</a:t>
            </a:r>
          </a:p>
          <a:p>
            <a:pPr>
              <a:lnSpc>
                <a:spcPct val="200000"/>
              </a:lnSpc>
              <a:spcBef>
                <a:spcPct val="0"/>
              </a:spcBef>
              <a:buClrTx/>
              <a:buSzTx/>
              <a:buFontTx/>
              <a:buNone/>
            </a:pPr>
            <a:endParaRPr lang="en-US" altLang="en-US" sz="1400">
              <a:latin typeface="Comic Sans MS" charset="0"/>
            </a:endParaRPr>
          </a:p>
        </p:txBody>
      </p:sp>
      <p:sp>
        <p:nvSpPr>
          <p:cNvPr id="46" name="TextBox 45"/>
          <p:cNvSpPr txBox="1">
            <a:spLocks noChangeArrowheads="1"/>
          </p:cNvSpPr>
          <p:nvPr/>
        </p:nvSpPr>
        <p:spPr bwMode="auto">
          <a:xfrm>
            <a:off x="638175" y="5229225"/>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b="1">
                <a:solidFill>
                  <a:schemeClr val="bg1"/>
                </a:solidFill>
                <a:latin typeface="Comic Sans MS" charset="0"/>
              </a:rPr>
              <a:t>cond</a:t>
            </a:r>
          </a:p>
        </p:txBody>
      </p:sp>
      <p:sp>
        <p:nvSpPr>
          <p:cNvPr id="33" name="Rectangle 32"/>
          <p:cNvSpPr>
            <a:spLocks noChangeArrowheads="1"/>
          </p:cNvSpPr>
          <p:nvPr/>
        </p:nvSpPr>
        <p:spPr bwMode="auto">
          <a:xfrm>
            <a:off x="4114800" y="5448300"/>
            <a:ext cx="28956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gn="ctr">
              <a:lnSpc>
                <a:spcPct val="200000"/>
              </a:lnSpc>
              <a:spcBef>
                <a:spcPct val="0"/>
              </a:spcBef>
              <a:buClrTx/>
              <a:buSzTx/>
              <a:buFontTx/>
              <a:buNone/>
            </a:pPr>
            <a:r>
              <a:rPr lang="en-US" altLang="en-US" sz="1400">
                <a:latin typeface="Comic Sans MS" charset="0"/>
              </a:rPr>
              <a:t>(+   y   20)</a:t>
            </a:r>
          </a:p>
          <a:p>
            <a:pPr algn="ctr">
              <a:lnSpc>
                <a:spcPct val="200000"/>
              </a:lnSpc>
              <a:spcBef>
                <a:spcPct val="0"/>
              </a:spcBef>
              <a:buClrTx/>
              <a:buSzTx/>
              <a:buFontTx/>
              <a:buNone/>
            </a:pPr>
            <a:r>
              <a:rPr lang="en-US" altLang="en-US" sz="1400">
                <a:latin typeface="Comic Sans MS" charset="0"/>
              </a:rPr>
              <a:t>(-   y   20)</a:t>
            </a:r>
          </a:p>
          <a:p>
            <a:pPr algn="ctr">
              <a:lnSpc>
                <a:spcPct val="200000"/>
              </a:lnSpc>
              <a:spcBef>
                <a:spcPct val="0"/>
              </a:spcBef>
              <a:buClrTx/>
              <a:buSzTx/>
              <a:buFontTx/>
              <a:buNone/>
            </a:pPr>
            <a:endParaRPr lang="en-US" altLang="en-US" sz="1400">
              <a:latin typeface="Comic Sans MS" charset="0"/>
            </a:endParaRPr>
          </a:p>
        </p:txBody>
      </p:sp>
      <p:sp>
        <p:nvSpPr>
          <p:cNvPr id="5" name="Rectangle 4"/>
          <p:cNvSpPr>
            <a:spLocks noChangeArrowheads="1"/>
          </p:cNvSpPr>
          <p:nvPr/>
        </p:nvSpPr>
        <p:spPr bwMode="auto">
          <a:xfrm>
            <a:off x="5410200" y="6437313"/>
            <a:ext cx="2778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1400">
                <a:latin typeface="Comic Sans MS" charset="0"/>
              </a:rPr>
              <a:t>y </a:t>
            </a:r>
            <a:endParaRPr lang="en-US" altLang="en-US" sz="1400">
              <a:solidFill>
                <a:schemeClr val="tx1"/>
              </a:solidFill>
              <a:latin typeface="Arial" charset="0"/>
            </a:endParaRPr>
          </a:p>
        </p:txBody>
      </p:sp>
      <p:grpSp>
        <p:nvGrpSpPr>
          <p:cNvPr id="21" name="Group 20"/>
          <p:cNvGrpSpPr>
            <a:grpSpLocks/>
          </p:cNvGrpSpPr>
          <p:nvPr/>
        </p:nvGrpSpPr>
        <p:grpSpPr bwMode="auto">
          <a:xfrm>
            <a:off x="5029200" y="2333625"/>
            <a:ext cx="2971800" cy="1781175"/>
            <a:chOff x="5029200" y="2333323"/>
            <a:chExt cx="2971800" cy="1781478"/>
          </a:xfrm>
        </p:grpSpPr>
        <p:sp>
          <p:nvSpPr>
            <p:cNvPr id="35" name="Oval Callout 34"/>
            <p:cNvSpPr/>
            <p:nvPr/>
          </p:nvSpPr>
          <p:spPr bwMode="auto">
            <a:xfrm>
              <a:off x="6400800" y="3124200"/>
              <a:ext cx="1600200" cy="533400"/>
            </a:xfrm>
            <a:prstGeom prst="wedgeEllipseCallout">
              <a:avLst>
                <a:gd name="adj1" fmla="val -134799"/>
                <a:gd name="adj2" fmla="val 33159"/>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800" dirty="0"/>
                <a:t>function</a:t>
              </a:r>
            </a:p>
          </p:txBody>
        </p:sp>
        <p:sp>
          <p:nvSpPr>
            <p:cNvPr id="37" name="Rectangle 36"/>
            <p:cNvSpPr>
              <a:spLocks noChangeArrowheads="1"/>
            </p:cNvSpPr>
            <p:nvPr/>
          </p:nvSpPr>
          <p:spPr bwMode="auto">
            <a:xfrm>
              <a:off x="5029200" y="2333323"/>
              <a:ext cx="228600" cy="1781478"/>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grpSp>
      <p:grpSp>
        <p:nvGrpSpPr>
          <p:cNvPr id="22" name="Group 21"/>
          <p:cNvGrpSpPr>
            <a:grpSpLocks/>
          </p:cNvGrpSpPr>
          <p:nvPr/>
        </p:nvGrpSpPr>
        <p:grpSpPr bwMode="auto">
          <a:xfrm>
            <a:off x="2514600" y="2286000"/>
            <a:ext cx="3262313" cy="1981200"/>
            <a:chOff x="2514600" y="2286000"/>
            <a:chExt cx="3261604" cy="1981200"/>
          </a:xfrm>
        </p:grpSpPr>
        <p:grpSp>
          <p:nvGrpSpPr>
            <p:cNvPr id="94242" name="Group 3"/>
            <p:cNvGrpSpPr>
              <a:grpSpLocks/>
            </p:cNvGrpSpPr>
            <p:nvPr/>
          </p:nvGrpSpPr>
          <p:grpSpPr bwMode="auto">
            <a:xfrm>
              <a:off x="2514600" y="2286000"/>
              <a:ext cx="3261604" cy="1981200"/>
              <a:chOff x="2514600" y="2286000"/>
              <a:chExt cx="3261604" cy="1981200"/>
            </a:xfrm>
          </p:grpSpPr>
          <p:grpSp>
            <p:nvGrpSpPr>
              <p:cNvPr id="94248" name="Group 1"/>
              <p:cNvGrpSpPr>
                <a:grpSpLocks/>
              </p:cNvGrpSpPr>
              <p:nvPr/>
            </p:nvGrpSpPr>
            <p:grpSpPr bwMode="auto">
              <a:xfrm>
                <a:off x="2514600" y="2286000"/>
                <a:ext cx="3261604" cy="1981200"/>
                <a:chOff x="2514600" y="2286000"/>
                <a:chExt cx="3261604" cy="1981200"/>
              </a:xfrm>
            </p:grpSpPr>
            <p:sp>
              <p:nvSpPr>
                <p:cNvPr id="32" name="Rectangle 31"/>
                <p:cNvSpPr>
                  <a:spLocks noChangeArrowheads="1"/>
                </p:cNvSpPr>
                <p:nvPr/>
              </p:nvSpPr>
              <p:spPr bwMode="auto">
                <a:xfrm>
                  <a:off x="5395287" y="2286000"/>
                  <a:ext cx="380917" cy="19812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34" name="Rectangle 33"/>
                <p:cNvSpPr>
                  <a:spLocks noChangeArrowheads="1"/>
                </p:cNvSpPr>
                <p:nvPr/>
              </p:nvSpPr>
              <p:spPr bwMode="auto">
                <a:xfrm>
                  <a:off x="2514600" y="2286000"/>
                  <a:ext cx="457101" cy="19050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40" name="Oval Callout 39"/>
                <p:cNvSpPr/>
                <p:nvPr/>
              </p:nvSpPr>
              <p:spPr bwMode="auto">
                <a:xfrm>
                  <a:off x="3821651" y="3424238"/>
                  <a:ext cx="1295400" cy="533400"/>
                </a:xfrm>
                <a:prstGeom prst="wedgeEllipseCallout">
                  <a:avLst>
                    <a:gd name="adj1" fmla="val -130162"/>
                    <a:gd name="adj2" fmla="val -93590"/>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1600" dirty="0">
                      <a:latin typeface="Comic Sans MS"/>
                      <a:cs typeface="Comic Sans MS"/>
                    </a:rPr>
                    <a:t>y</a:t>
                  </a:r>
                </a:p>
              </p:txBody>
            </p:sp>
          </p:grpSp>
          <p:sp>
            <p:nvSpPr>
              <p:cNvPr id="36" name="Oval Callout 35"/>
              <p:cNvSpPr/>
              <p:nvPr/>
            </p:nvSpPr>
            <p:spPr bwMode="auto">
              <a:xfrm>
                <a:off x="3779632" y="3435350"/>
                <a:ext cx="1295400" cy="533400"/>
              </a:xfrm>
              <a:prstGeom prst="wedgeEllipseCallout">
                <a:avLst>
                  <a:gd name="adj1" fmla="val 83308"/>
                  <a:gd name="adj2" fmla="val -130110"/>
                </a:avLst>
              </a:prstGeom>
              <a:ln>
                <a:noFill/>
              </a:ln>
            </p:spPr>
            <p:style>
              <a:lnRef idx="1">
                <a:schemeClr val="accent2"/>
              </a:lnRef>
              <a:fillRef idx="3">
                <a:schemeClr val="accent2"/>
              </a:fillRef>
              <a:effectRef idx="2">
                <a:schemeClr val="accent2"/>
              </a:effectRef>
              <a:fontRef idx="minor">
                <a:schemeClr val="lt1"/>
              </a:fontRef>
            </p:style>
            <p:txBody>
              <a:bodyPr lIns="0" rIns="0" anchor="ctr"/>
              <a:lstStyle/>
              <a:p>
                <a:pPr algn="ctr">
                  <a:defRPr/>
                </a:pPr>
                <a:r>
                  <a:rPr lang="en-US" sz="1600" dirty="0">
                    <a:latin typeface="Comic Sans MS"/>
                    <a:cs typeface="Comic Sans MS"/>
                  </a:rPr>
                  <a:t>y</a:t>
                </a:r>
              </a:p>
            </p:txBody>
          </p:sp>
        </p:grpSp>
        <p:grpSp>
          <p:nvGrpSpPr>
            <p:cNvPr id="94243" name="Group 11"/>
            <p:cNvGrpSpPr>
              <a:grpSpLocks/>
            </p:cNvGrpSpPr>
            <p:nvPr/>
          </p:nvGrpSpPr>
          <p:grpSpPr bwMode="auto">
            <a:xfrm>
              <a:off x="3124199" y="2286000"/>
              <a:ext cx="1524001" cy="1905000"/>
              <a:chOff x="3124199" y="2286000"/>
              <a:chExt cx="1524001" cy="1905000"/>
            </a:xfrm>
          </p:grpSpPr>
          <p:sp>
            <p:nvSpPr>
              <p:cNvPr id="39" name="Rectangle 38"/>
              <p:cNvSpPr>
                <a:spLocks noChangeArrowheads="1"/>
              </p:cNvSpPr>
              <p:nvPr/>
            </p:nvSpPr>
            <p:spPr bwMode="auto">
              <a:xfrm>
                <a:off x="3124067" y="2286000"/>
                <a:ext cx="577725" cy="1905000"/>
              </a:xfrm>
              <a:prstGeom prst="rect">
                <a:avLst/>
              </a:prstGeom>
              <a:solidFill>
                <a:srgbClr val="FF1200">
                  <a:alpha val="45097"/>
                </a:srgbClr>
              </a:solidFill>
              <a:ln w="10000">
                <a:solidFill>
                  <a:schemeClr val="tx1"/>
                </a:solidFill>
                <a:miter lim="800000"/>
                <a:headEnd/>
                <a:tailEnd/>
              </a:ln>
              <a:effectLst>
                <a:outerShdw blurRad="76200" dist="50800" dir="5400000" rotWithShape="0">
                  <a:srgbClr val="4E3B30">
                    <a:alpha val="59998"/>
                  </a:srgbClr>
                </a:outerShdw>
              </a:effectLst>
            </p:spPr>
            <p:txBody>
              <a:bodyPr anchor="ctr"/>
              <a:lstStyle/>
              <a:p>
                <a:pPr algn="ctr">
                  <a:defRPr/>
                </a:pPr>
                <a:endParaRPr lang="en-US">
                  <a:solidFill>
                    <a:srgbClr val="000000"/>
                  </a:solidFill>
                  <a:latin typeface="+mn-lt"/>
                  <a:ea typeface="ＭＳ Ｐゴシック" charset="0"/>
                  <a:cs typeface="ＭＳ Ｐゴシック" charset="0"/>
                </a:endParaRPr>
              </a:p>
            </p:txBody>
          </p:sp>
          <p:sp>
            <p:nvSpPr>
              <p:cNvPr id="38" name="Oval Callout 37"/>
              <p:cNvSpPr/>
              <p:nvPr/>
            </p:nvSpPr>
            <p:spPr bwMode="auto">
              <a:xfrm>
                <a:off x="3733800" y="2590800"/>
                <a:ext cx="914400" cy="381000"/>
              </a:xfrm>
              <a:prstGeom prst="wedgeEllipseCallout">
                <a:avLst>
                  <a:gd name="adj1" fmla="val -62695"/>
                  <a:gd name="adj2" fmla="val 163952"/>
                </a:avLst>
              </a:prstGeom>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800" dirty="0"/>
                  <a:t>key</a:t>
                </a:r>
              </a:p>
            </p:txBody>
          </p:sp>
        </p:grpSp>
      </p:grpSp>
      <p:sp>
        <p:nvSpPr>
          <p:cNvPr id="45" name="Rectangle 44"/>
          <p:cNvSpPr/>
          <p:nvPr/>
        </p:nvSpPr>
        <p:spPr>
          <a:xfrm>
            <a:off x="100013" y="1574150"/>
            <a:ext cx="8458200" cy="453019"/>
          </a:xfrm>
          <a:prstGeom prst="rect">
            <a:avLst/>
          </a:prstGeom>
          <a:solidFill>
            <a:schemeClr val="tx1"/>
          </a:solidFill>
          <a:ln>
            <a:noFill/>
          </a:ln>
          <a:effectLst/>
          <a:scene3d>
            <a:camera prst="orthographicFront">
              <a:rot lat="0" lon="0" rev="0"/>
            </a:camera>
            <a:lightRig rig="threePt" dir="tl">
              <a:rot lat="0" lon="0" rev="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en-US">
              <a:solidFill>
                <a:srgbClr val="FFFFFF"/>
              </a:solidFill>
              <a:latin typeface="Franklin Gothic Boo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mph" presetSubtype="0" nodeType="clickEffect">
                                  <p:stCondLst>
                                    <p:cond delay="0"/>
                                  </p:stCondLst>
                                  <p:childTnLst>
                                    <p:set>
                                      <p:cBhvr rctx="PPT">
                                        <p:cTn id="65" dur="indefinite"/>
                                        <p:tgtEl>
                                          <p:spTgt spid="21"/>
                                        </p:tgtEl>
                                        <p:attrNameLst>
                                          <p:attrName>style.opacity</p:attrName>
                                        </p:attrNameLst>
                                      </p:cBhvr>
                                      <p:to>
                                        <p:strVal val="0.5"/>
                                      </p:to>
                                    </p:set>
                                    <p:animEffect filter="image" prLst="opacity: 0.5">
                                      <p:cBhvr rctx="IE">
                                        <p:cTn id="66" dur="indefinite"/>
                                        <p:tgtEl>
                                          <p:spTgt spid="2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nodeType="click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4" grpId="0"/>
      <p:bldP spid="15" grpId="0"/>
      <p:bldP spid="16" grpId="0"/>
      <p:bldP spid="17" grpId="0"/>
      <p:bldP spid="18" grpId="0"/>
      <p:bldP spid="19" grpId="0"/>
      <p:bldP spid="20" grpId="0"/>
      <p:bldP spid="86019" grpId="0" build="p"/>
      <p:bldP spid="46" grpId="0"/>
      <p:bldP spid="33"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Challenges</a:t>
            </a:r>
          </a:p>
        </p:txBody>
      </p:sp>
      <p:sp>
        <p:nvSpPr>
          <p:cNvPr id="5" name="Content Placeholder 4"/>
          <p:cNvSpPr>
            <a:spLocks noGrp="1"/>
          </p:cNvSpPr>
          <p:nvPr>
            <p:ph idx="1"/>
          </p:nvPr>
        </p:nvSpPr>
        <p:spPr/>
        <p:txBody>
          <a:bodyPr/>
          <a:lstStyle/>
          <a:p>
            <a:pPr>
              <a:spcBef>
                <a:spcPct val="0"/>
              </a:spcBef>
              <a:spcAft>
                <a:spcPts val="2000"/>
              </a:spcAft>
            </a:pPr>
            <a:r>
              <a:rPr lang="en-US" altLang="en-US" i="1">
                <a:ea typeface="ＭＳ Ｐゴシック" charset="-128"/>
                <a:cs typeface="Helvetica" charset="0"/>
              </a:rPr>
              <a:t>GoFast</a:t>
            </a:r>
            <a:r>
              <a:rPr lang="en-US" altLang="en-US">
                <a:ea typeface="ＭＳ Ｐゴシック" charset="-128"/>
                <a:cs typeface="Helvetica" charset="0"/>
              </a:rPr>
              <a:t>: Make a set of “secret keys” that move the player faster than the up and down arrow.</a:t>
            </a:r>
          </a:p>
          <a:p>
            <a:pPr>
              <a:spcBef>
                <a:spcPct val="0"/>
              </a:spcBef>
              <a:spcAft>
                <a:spcPts val="2000"/>
              </a:spcAft>
            </a:pPr>
            <a:r>
              <a:rPr lang="en-US" altLang="en-US" i="1">
                <a:ea typeface="ＭＳ Ｐゴシック" charset="-128"/>
                <a:cs typeface="Helvetica" charset="0"/>
              </a:rPr>
              <a:t>Warping</a:t>
            </a:r>
            <a:r>
              <a:rPr lang="en-US" altLang="en-US">
                <a:ea typeface="ＭＳ Ｐゴシック" charset="-128"/>
                <a:cs typeface="Helvetica" charset="0"/>
              </a:rPr>
              <a:t>: “b” jumps to the bottom, “t” to the top, etc.</a:t>
            </a:r>
          </a:p>
          <a:p>
            <a:pPr>
              <a:spcBef>
                <a:spcPct val="0"/>
              </a:spcBef>
              <a:spcAft>
                <a:spcPts val="2000"/>
              </a:spcAft>
            </a:pPr>
            <a:r>
              <a:rPr lang="en-US" altLang="en-US" i="1">
                <a:ea typeface="ＭＳ Ｐゴシック" charset="-128"/>
                <a:cs typeface="Helvetica" charset="0"/>
              </a:rPr>
              <a:t>Wrapping</a:t>
            </a:r>
            <a:r>
              <a:rPr lang="en-US" altLang="en-US">
                <a:ea typeface="ＭＳ Ｐゴシック" charset="-128"/>
                <a:cs typeface="Helvetica" charset="0"/>
              </a:rPr>
              <a:t>: moving the player to the top of screen makes it re-appear at the bottom.</a:t>
            </a:r>
            <a:endParaRPr lang="en-US" altLang="en-US" i="1">
              <a:ea typeface="ＭＳ Ｐゴシック" charset="-128"/>
              <a:cs typeface="Helvetica" charset="0"/>
            </a:endParaRPr>
          </a:p>
          <a:p>
            <a:pPr>
              <a:spcBef>
                <a:spcPct val="0"/>
              </a:spcBef>
              <a:spcAft>
                <a:spcPts val="2000"/>
              </a:spcAft>
            </a:pPr>
            <a:r>
              <a:rPr lang="en-US" altLang="en-US" i="1">
                <a:ea typeface="ＭＳ Ｐゴシック" charset="-128"/>
                <a:cs typeface="Helvetica" charset="0"/>
              </a:rPr>
              <a:t>Blocking</a:t>
            </a:r>
            <a:r>
              <a:rPr lang="en-US" altLang="en-US">
                <a:ea typeface="ＭＳ Ｐゴシック" charset="-128"/>
                <a:cs typeface="Helvetica" charset="0"/>
              </a:rPr>
              <a:t>: prevent the player from leaving the screen</a:t>
            </a:r>
          </a:p>
          <a:p>
            <a:pPr>
              <a:spcBef>
                <a:spcPct val="0"/>
              </a:spcBef>
              <a:spcAft>
                <a:spcPts val="2000"/>
              </a:spcAft>
            </a:pPr>
            <a:r>
              <a:rPr lang="en-US" altLang="en-US" i="1">
                <a:ea typeface="ＭＳ Ｐゴシック" charset="-128"/>
                <a:cs typeface="Helvetica" charset="0"/>
              </a:rPr>
              <a:t>Hiding</a:t>
            </a:r>
            <a:r>
              <a:rPr lang="en-US" altLang="en-US">
                <a:ea typeface="ＭＳ Ｐゴシック" charset="-128"/>
                <a:cs typeface="Helvetica" charset="0"/>
              </a:rPr>
              <a:t>: Press a key to hide. Press </a:t>
            </a:r>
            <a:r>
              <a:rPr lang="en-US" altLang="en-US" i="1">
                <a:ea typeface="ＭＳ Ｐゴシック" charset="-128"/>
                <a:cs typeface="Helvetica" charset="0"/>
              </a:rPr>
              <a:t>the same key</a:t>
            </a:r>
            <a:r>
              <a:rPr lang="en-US" altLang="en-US">
                <a:ea typeface="ＭＳ Ｐゴシック" charset="-128"/>
                <a:cs typeface="Helvetica" charset="0"/>
              </a:rPr>
              <a:t> to re-appear at the </a:t>
            </a:r>
            <a:r>
              <a:rPr lang="en-US" altLang="en-US" i="1">
                <a:ea typeface="ＭＳ Ｐゴシック" charset="-128"/>
                <a:cs typeface="Helvetica" charset="0"/>
              </a:rPr>
              <a:t>same place</a:t>
            </a:r>
            <a:r>
              <a:rPr lang="en-US" altLang="en-US">
                <a:ea typeface="ＭＳ Ｐゴシック" charset="-128"/>
                <a:cs typeface="Helvetica" charset="0"/>
              </a:rPr>
              <a:t>.</a:t>
            </a:r>
          </a:p>
          <a:p>
            <a:pPr>
              <a:spcBef>
                <a:spcPct val="0"/>
              </a:spcBef>
              <a:spcAft>
                <a:spcPts val="2000"/>
              </a:spcAft>
              <a:buFont typeface="Wingdings" charset="2"/>
              <a:buNone/>
            </a:pPr>
            <a:endParaRPr lang="en-US" altLang="en-US">
              <a:ea typeface="ＭＳ Ｐゴシック" charset="-128"/>
              <a:cs typeface="Helvetica" charset="0"/>
            </a:endParaRPr>
          </a:p>
        </p:txBody>
      </p:sp>
      <p:sp>
        <p:nvSpPr>
          <p:cNvPr id="95235"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198BD6B4-9C74-EA43-A2AD-2AB2578BADAA}" type="slidenum">
              <a:rPr lang="en-US" altLang="en-US" sz="1200">
                <a:solidFill>
                  <a:srgbClr val="D38E27"/>
                </a:solidFill>
                <a:latin typeface="Arial" charset="0"/>
              </a:rPr>
              <a:pPr>
                <a:spcBef>
                  <a:spcPct val="0"/>
                </a:spcBef>
                <a:buClrTx/>
                <a:buSzTx/>
                <a:buFontTx/>
                <a:buNone/>
              </a:pPr>
              <a:t>68</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The last lessons…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a:spLocks noChangeArrowheads="1"/>
          </p:cNvSpPr>
          <p:nvPr/>
        </p:nvSpPr>
        <p:spPr bwMode="auto">
          <a:xfrm>
            <a:off x="5257800" y="457200"/>
            <a:ext cx="3733800" cy="2514600"/>
          </a:xfrm>
          <a:prstGeom prst="wedgeEllipseCallout">
            <a:avLst>
              <a:gd name="adj1" fmla="val -52699"/>
              <a:gd name="adj2" fmla="val 63032"/>
            </a:avLst>
          </a:prstGeom>
          <a:gradFill rotWithShape="1">
            <a:gsLst>
              <a:gs pos="0">
                <a:srgbClr val="FFE4C3"/>
              </a:gs>
              <a:gs pos="72000">
                <a:srgbClr val="FFBD56"/>
              </a:gs>
              <a:gs pos="100000">
                <a:srgbClr val="FFB52E"/>
              </a:gs>
            </a:gsLst>
            <a:lin ang="5400000" scaled="1"/>
          </a:gradFill>
          <a:ln w="10000">
            <a:solidFill>
              <a:schemeClr val="accent1"/>
            </a:solidFill>
            <a:miter lim="800000"/>
            <a:headEnd/>
            <a:tailEnd/>
          </a:ln>
          <a:effectLst>
            <a:outerShdw blurRad="76200" dist="50800" dir="5400000" rotWithShape="0">
              <a:srgbClr val="4E3B30">
                <a:alpha val="59998"/>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altLang="en-US">
                <a:solidFill>
                  <a:srgbClr val="000000"/>
                </a:solidFill>
                <a:latin typeface="Franklin Gothic Book" charset="0"/>
              </a:rPr>
              <a:t>A train leaves Chicago at 6pm, traveling East at 70mph…</a:t>
            </a:r>
          </a:p>
        </p:txBody>
      </p:sp>
      <p:sp>
        <p:nvSpPr>
          <p:cNvPr id="24579" name="Title 1"/>
          <p:cNvSpPr>
            <a:spLocks noGrp="1"/>
          </p:cNvSpPr>
          <p:nvPr>
            <p:ph type="title"/>
          </p:nvPr>
        </p:nvSpPr>
        <p:spPr bwMode="auto"/>
        <p:txBody>
          <a:bodyPr wrap="square" lIns="91440" tIns="45720" rIns="91440" bIns="45720" numCol="1" anchorCtr="0" compatLnSpc="1">
            <a:prstTxWarp prst="textNoShape">
              <a:avLst/>
            </a:prstTxWarp>
          </a:bodyPr>
          <a:lstStyle/>
          <a:p>
            <a:endParaRPr lang="en-US" altLang="en-US">
              <a:effectLst/>
              <a:ea typeface="ＭＳ Ｐゴシック" charset="-128"/>
              <a:cs typeface="Helvetica" charset="0"/>
            </a:endParaRPr>
          </a:p>
        </p:txBody>
      </p:sp>
      <p:sp>
        <p:nvSpPr>
          <p:cNvPr id="24580" name="Content Placeholder 2"/>
          <p:cNvSpPr>
            <a:spLocks noGrp="1"/>
          </p:cNvSpPr>
          <p:nvPr>
            <p:ph idx="1"/>
          </p:nvPr>
        </p:nvSpPr>
        <p:spPr/>
        <p:txBody>
          <a:bodyPr/>
          <a:lstStyle/>
          <a:p>
            <a:endParaRPr lang="en-US" altLang="en-US">
              <a:latin typeface="Helvetica" charset="0"/>
              <a:ea typeface="ＭＳ Ｐゴシック" charset="-128"/>
              <a:cs typeface="Helvetica"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At the End..</a:t>
            </a:r>
          </a:p>
        </p:txBody>
      </p:sp>
      <p:sp>
        <p:nvSpPr>
          <p:cNvPr id="4" name="Content Placeholder 3"/>
          <p:cNvSpPr>
            <a:spLocks noGrp="1"/>
          </p:cNvSpPr>
          <p:nvPr>
            <p:ph idx="1"/>
          </p:nvPr>
        </p:nvSpPr>
        <p:spPr/>
        <p:txBody>
          <a:bodyPr/>
          <a:lstStyle/>
          <a:p>
            <a:pPr>
              <a:spcAft>
                <a:spcPts val="2000"/>
              </a:spcAft>
            </a:pPr>
            <a:r>
              <a:rPr lang="en-US" altLang="en-US" dirty="0">
                <a:ea typeface="ＭＳ Ｐゴシック" charset="-128"/>
                <a:cs typeface="Helvetica" charset="0"/>
              </a:rPr>
              <a:t>Share your programs!</a:t>
            </a:r>
          </a:p>
          <a:p>
            <a:pPr>
              <a:spcAft>
                <a:spcPts val="2000"/>
              </a:spcAft>
            </a:pPr>
            <a:r>
              <a:rPr lang="en-US" altLang="en-US" dirty="0">
                <a:ea typeface="ＭＳ Ｐゴシック" charset="-128"/>
                <a:cs typeface="Helvetica" charset="0"/>
              </a:rPr>
              <a:t>Practice submitting as a HW Assignment</a:t>
            </a:r>
          </a:p>
          <a:p>
            <a:pPr>
              <a:spcAft>
                <a:spcPts val="2000"/>
              </a:spcAft>
            </a:pPr>
            <a:r>
              <a:rPr lang="en-US" altLang="en-US" dirty="0">
                <a:ea typeface="ＭＳ Ｐゴシック" charset="-128"/>
                <a:cs typeface="Helvetica" charset="0"/>
              </a:rPr>
              <a:t>Use the “tilt” </a:t>
            </a:r>
            <a:r>
              <a:rPr lang="en-US" altLang="en-US" dirty="0" err="1">
                <a:ea typeface="ＭＳ Ｐゴシック" charset="-128"/>
                <a:cs typeface="Helvetica" charset="0"/>
              </a:rPr>
              <a:t>teachpack</a:t>
            </a:r>
            <a:r>
              <a:rPr lang="en-US" altLang="en-US" dirty="0">
                <a:ea typeface="ＭＳ Ｐゴシック" charset="-128"/>
                <a:cs typeface="Helvetica" charset="0"/>
              </a:rPr>
              <a:t> to support phones/tablets</a:t>
            </a:r>
          </a:p>
          <a:p>
            <a:pPr>
              <a:spcAft>
                <a:spcPts val="2000"/>
              </a:spcAft>
            </a:pPr>
            <a:r>
              <a:rPr lang="en-US" altLang="en-US" dirty="0">
                <a:ea typeface="ＭＳ Ｐゴシック" charset="-128"/>
                <a:cs typeface="Helvetica" charset="0"/>
              </a:rPr>
              <a:t>Add data structures to support 2d motion and graphing</a:t>
            </a:r>
          </a:p>
          <a:p>
            <a:pPr>
              <a:spcAft>
                <a:spcPts val="2000"/>
              </a:spcAft>
            </a:pPr>
            <a:r>
              <a:rPr lang="en-US" altLang="en-US" dirty="0">
                <a:ea typeface="ＭＳ Ｐゴシック" charset="-128"/>
                <a:cs typeface="Helvetica" charset="0"/>
              </a:rPr>
              <a:t>Building on what you know…</a:t>
            </a:r>
            <a:r>
              <a:rPr lang="en-US" altLang="en-US" dirty="0">
                <a:ea typeface="ＭＳ Ｐゴシック" charset="-128"/>
                <a:cs typeface="Helvetica" charset="0"/>
                <a:hlinkClick r:id="rId3"/>
              </a:rPr>
              <a:t>all the way to college</a:t>
            </a:r>
            <a:endParaRPr lang="en-US" altLang="en-US" dirty="0">
              <a:ea typeface="ＭＳ Ｐゴシック" charset="-128"/>
              <a:cs typeface="Helvetica" charset="0"/>
            </a:endParaRPr>
          </a:p>
        </p:txBody>
      </p:sp>
      <p:sp>
        <p:nvSpPr>
          <p:cNvPr id="99331"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73A5FBFD-79E9-C646-9054-600407D8C4A9}" type="slidenum">
              <a:rPr lang="en-US" altLang="en-US" sz="1200">
                <a:solidFill>
                  <a:srgbClr val="D38E27"/>
                </a:solidFill>
                <a:latin typeface="Arial" charset="0"/>
              </a:rPr>
              <a:pPr>
                <a:spcBef>
                  <a:spcPct val="0"/>
                </a:spcBef>
                <a:buClrTx/>
                <a:buSzTx/>
                <a:buFontTx/>
                <a:buNone/>
              </a:pPr>
              <a:t>70</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943600"/>
            <a:ext cx="8686800" cy="838200"/>
          </a:xfrm>
        </p:spPr>
        <p:txBody>
          <a:bodyPr/>
          <a:lstStyle/>
          <a:p>
            <a:pPr>
              <a:defRPr/>
            </a:pPr>
            <a:r>
              <a:rPr lang="en-US" sz="5000" dirty="0"/>
              <a:t>Implementation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228600" y="48844"/>
          <a:ext cx="9144000" cy="680915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txBox="1">
            <a:spLocks/>
          </p:cNvSpPr>
          <p:nvPr/>
        </p:nvSpPr>
        <p:spPr>
          <a:xfrm>
            <a:off x="304800" y="152400"/>
            <a:ext cx="8686800" cy="838200"/>
          </a:xfrm>
          <a:prstGeom prst="rect">
            <a:avLst/>
          </a:prstGeom>
        </p:spPr>
        <p:txBody>
          <a:bodyPr/>
          <a:lstStyle>
            <a:lvl1pPr algn="r" rtl="0" eaLnBrk="0" fontAlgn="base" hangingPunct="0">
              <a:spcBef>
                <a:spcPct val="0"/>
              </a:spcBef>
              <a:spcAft>
                <a:spcPct val="0"/>
              </a:spcAft>
              <a:defRPr sz="3600" b="1" kern="1200">
                <a:solidFill>
                  <a:schemeClr val="tx1"/>
                </a:solidFill>
                <a:effectLst>
                  <a:reflection blurRad="12700" stA="21000" endA="300" endPos="55000" dir="5400000" sy="-90000" algn="bl" rotWithShape="0"/>
                </a:effectLst>
                <a:latin typeface="Helvetica"/>
                <a:ea typeface="ＭＳ Ｐゴシック" charset="-128"/>
                <a:cs typeface="Helvetica"/>
              </a:defRPr>
            </a:lvl1pPr>
            <a:lvl2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2pPr>
            <a:lvl3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3pPr>
            <a:lvl4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4pPr>
            <a:lvl5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a:lstStyle>
          <a:p>
            <a:pPr>
              <a:defRPr/>
            </a:pPr>
            <a:r>
              <a:rPr lang="en-US" dirty="0"/>
              <a:t>Integration</a:t>
            </a:r>
          </a:p>
        </p:txBody>
      </p:sp>
      <p:sp>
        <p:nvSpPr>
          <p:cNvPr id="101379" name="TextBox 4"/>
          <p:cNvSpPr txBox="1">
            <a:spLocks noChangeArrowheads="1"/>
          </p:cNvSpPr>
          <p:nvPr/>
        </p:nvSpPr>
        <p:spPr bwMode="auto">
          <a:xfrm>
            <a:off x="6324600" y="1371600"/>
            <a:ext cx="28194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nSpc>
                <a:spcPct val="150000"/>
              </a:lnSpc>
              <a:spcBef>
                <a:spcPct val="0"/>
              </a:spcBef>
              <a:buClrTx/>
              <a:buSzTx/>
              <a:buFontTx/>
              <a:buNone/>
            </a:pPr>
            <a:r>
              <a:rPr lang="en-US" altLang="en-US" sz="2400">
                <a:solidFill>
                  <a:schemeClr val="bg1"/>
                </a:solidFill>
                <a:latin typeface="Arial" charset="0"/>
              </a:rPr>
              <a:t>Transferable Skills</a:t>
            </a:r>
          </a:p>
          <a:p>
            <a:pPr>
              <a:lnSpc>
                <a:spcPct val="150000"/>
              </a:lnSpc>
              <a:spcBef>
                <a:spcPct val="0"/>
              </a:spcBef>
              <a:buClrTx/>
              <a:buSzTx/>
              <a:buFont typeface="Arial" charset="0"/>
              <a:buChar char="•"/>
            </a:pPr>
            <a:r>
              <a:rPr lang="en-US" altLang="en-US" sz="1700">
                <a:solidFill>
                  <a:schemeClr val="bg1"/>
                </a:solidFill>
                <a:latin typeface="Arial" charset="0"/>
              </a:rPr>
              <a:t>Circles of Evaluation</a:t>
            </a:r>
          </a:p>
          <a:p>
            <a:pPr>
              <a:lnSpc>
                <a:spcPct val="150000"/>
              </a:lnSpc>
              <a:spcBef>
                <a:spcPct val="0"/>
              </a:spcBef>
              <a:buClrTx/>
              <a:buSzTx/>
              <a:buFont typeface="Arial" charset="0"/>
              <a:buChar char="•"/>
            </a:pPr>
            <a:r>
              <a:rPr lang="en-US" altLang="en-US" sz="1700">
                <a:solidFill>
                  <a:schemeClr val="bg1"/>
                </a:solidFill>
                <a:latin typeface="Arial" charset="0"/>
              </a:rPr>
              <a:t>Design Recipe</a:t>
            </a:r>
          </a:p>
          <a:p>
            <a:pPr>
              <a:lnSpc>
                <a:spcPct val="150000"/>
              </a:lnSpc>
              <a:spcBef>
                <a:spcPct val="0"/>
              </a:spcBef>
              <a:buClrTx/>
              <a:buSzTx/>
              <a:buFont typeface="Arial" charset="0"/>
              <a:buChar char="•"/>
            </a:pPr>
            <a:r>
              <a:rPr lang="en-US" altLang="en-US" sz="1700">
                <a:solidFill>
                  <a:schemeClr val="bg1"/>
                </a:solidFill>
                <a:latin typeface="Arial" charset="0"/>
              </a:rPr>
              <a:t>Rocket-Height</a:t>
            </a:r>
          </a:p>
          <a:p>
            <a:pPr>
              <a:lnSpc>
                <a:spcPct val="150000"/>
              </a:lnSpc>
              <a:spcBef>
                <a:spcPct val="0"/>
              </a:spcBef>
              <a:buClrTx/>
              <a:buSzTx/>
              <a:buFont typeface="Arial" charset="0"/>
              <a:buChar char="•"/>
            </a:pPr>
            <a:r>
              <a:rPr lang="en-US" altLang="en-US" sz="1700">
                <a:solidFill>
                  <a:schemeClr val="bg1"/>
                </a:solidFill>
                <a:latin typeface="Arial" charset="0"/>
              </a:rPr>
              <a:t>Target/Danger Motion</a:t>
            </a:r>
          </a:p>
          <a:p>
            <a:pPr>
              <a:lnSpc>
                <a:spcPct val="150000"/>
              </a:lnSpc>
              <a:spcBef>
                <a:spcPct val="0"/>
              </a:spcBef>
              <a:buClrTx/>
              <a:buSzTx/>
              <a:buFont typeface="Arial" charset="0"/>
              <a:buChar char="•"/>
            </a:pPr>
            <a:r>
              <a:rPr lang="en-US" altLang="en-US" sz="1700">
                <a:solidFill>
                  <a:schemeClr val="bg1"/>
                </a:solidFill>
                <a:latin typeface="Arial" charset="0"/>
              </a:rPr>
              <a:t>Sam the Butterfly</a:t>
            </a:r>
          </a:p>
          <a:p>
            <a:pPr>
              <a:lnSpc>
                <a:spcPct val="150000"/>
              </a:lnSpc>
              <a:spcBef>
                <a:spcPct val="0"/>
              </a:spcBef>
              <a:buClrTx/>
              <a:buSzTx/>
              <a:buFont typeface="Arial" charset="0"/>
              <a:buChar char="•"/>
            </a:pPr>
            <a:r>
              <a:rPr lang="en-US" altLang="en-US" sz="1700">
                <a:solidFill>
                  <a:schemeClr val="bg1"/>
                </a:solidFill>
                <a:latin typeface="Arial" charset="0"/>
              </a:rPr>
              <a:t>Luigi’s Pizza</a:t>
            </a:r>
          </a:p>
          <a:p>
            <a:pPr>
              <a:lnSpc>
                <a:spcPct val="150000"/>
              </a:lnSpc>
              <a:spcBef>
                <a:spcPct val="0"/>
              </a:spcBef>
              <a:buClrTx/>
              <a:buSzTx/>
              <a:buFont typeface="Arial" charset="0"/>
              <a:buChar char="•"/>
            </a:pPr>
            <a:r>
              <a:rPr lang="en-US" altLang="en-US" sz="1700">
                <a:solidFill>
                  <a:schemeClr val="bg1"/>
                </a:solidFill>
                <a:latin typeface="Arial" charset="0"/>
              </a:rPr>
              <a:t>Player Motion</a:t>
            </a:r>
          </a:p>
          <a:p>
            <a:pPr>
              <a:lnSpc>
                <a:spcPct val="150000"/>
              </a:lnSpc>
              <a:spcBef>
                <a:spcPct val="0"/>
              </a:spcBef>
              <a:buClrTx/>
              <a:buSzTx/>
              <a:buFont typeface="Arial" charset="0"/>
              <a:buChar char="•"/>
            </a:pPr>
            <a:r>
              <a:rPr lang="en-US" altLang="en-US" sz="1700">
                <a:solidFill>
                  <a:schemeClr val="bg1"/>
                </a:solidFill>
                <a:latin typeface="Arial" charset="0"/>
              </a:rPr>
              <a:t>Collision Detection</a:t>
            </a:r>
          </a:p>
        </p:txBody>
      </p:sp>
      <p:sp>
        <p:nvSpPr>
          <p:cNvPr id="101380" name="Slide Number Placeholder 24"/>
          <p:cNvSpPr>
            <a:spLocks noGrp="1"/>
          </p:cNvSpPr>
          <p:nvPr>
            <p:ph type="sldNum" sz="quarter" idx="12"/>
          </p:nvPr>
        </p:nvSpPr>
        <p:spPr bwMode="auto">
          <a:xfrm>
            <a:off x="8229600" y="6473825"/>
            <a:ext cx="758825"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B3303B90-2941-2B4E-81B4-9D82655F92DF}" type="slidenum">
              <a:rPr lang="en-US" altLang="en-US" sz="1200">
                <a:solidFill>
                  <a:srgbClr val="D38E27"/>
                </a:solidFill>
                <a:latin typeface="Arial" charset="0"/>
              </a:rPr>
              <a:pPr>
                <a:spcBef>
                  <a:spcPct val="0"/>
                </a:spcBef>
                <a:buClrTx/>
                <a:buSzTx/>
                <a:buFontTx/>
                <a:buNone/>
              </a:pPr>
              <a:t>72</a:t>
            </a:fld>
            <a:endParaRPr lang="en-US" altLang="en-US" sz="1200">
              <a:solidFill>
                <a:srgbClr val="D38E27"/>
              </a:solidFill>
              <a:latin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0" y="0"/>
          <a:ext cx="0" cy="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txBox="1">
            <a:spLocks/>
          </p:cNvSpPr>
          <p:nvPr/>
        </p:nvSpPr>
        <p:spPr>
          <a:xfrm>
            <a:off x="304800" y="152400"/>
            <a:ext cx="8686800" cy="838200"/>
          </a:xfrm>
          <a:prstGeom prst="rect">
            <a:avLst/>
          </a:prstGeom>
        </p:spPr>
        <p:txBody>
          <a:bodyPr/>
          <a:lstStyle>
            <a:lvl1pPr algn="r" rtl="0" eaLnBrk="0" fontAlgn="base" hangingPunct="0">
              <a:spcBef>
                <a:spcPct val="0"/>
              </a:spcBef>
              <a:spcAft>
                <a:spcPct val="0"/>
              </a:spcAft>
              <a:defRPr sz="3600" b="1" kern="1200">
                <a:solidFill>
                  <a:schemeClr val="tx1"/>
                </a:solidFill>
                <a:effectLst>
                  <a:reflection blurRad="12700" stA="21000" endA="300" endPos="55000" dir="5400000" sy="-90000" algn="bl" rotWithShape="0"/>
                </a:effectLst>
                <a:latin typeface="Helvetica"/>
                <a:ea typeface="ＭＳ Ｐゴシック" charset="-128"/>
                <a:cs typeface="Helvetica"/>
              </a:defRPr>
            </a:lvl1pPr>
            <a:lvl2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2pPr>
            <a:lvl3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3pPr>
            <a:lvl4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4pPr>
            <a:lvl5pPr algn="r" rtl="0" eaLnBrk="0" fontAlgn="base" hangingPunct="0">
              <a:spcBef>
                <a:spcPct val="0"/>
              </a:spcBef>
              <a:spcAft>
                <a:spcPct val="0"/>
              </a:spcAft>
              <a:defRPr sz="3600" b="1">
                <a:solidFill>
                  <a:schemeClr val="tx1"/>
                </a:solidFill>
                <a:latin typeface="Helvetica"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a:lstStyle>
          <a:p>
            <a:pPr>
              <a:defRPr/>
            </a:pPr>
            <a:r>
              <a:rPr lang="en-US" dirty="0"/>
              <a:t>Integration</a:t>
            </a:r>
          </a:p>
        </p:txBody>
      </p:sp>
      <p:sp>
        <p:nvSpPr>
          <p:cNvPr id="103427" name="TextBox 5"/>
          <p:cNvSpPr txBox="1">
            <a:spLocks noChangeArrowheads="1"/>
          </p:cNvSpPr>
          <p:nvPr/>
        </p:nvSpPr>
        <p:spPr bwMode="auto">
          <a:xfrm>
            <a:off x="6324600" y="1371600"/>
            <a:ext cx="28194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lnSpc>
                <a:spcPct val="150000"/>
              </a:lnSpc>
              <a:spcBef>
                <a:spcPct val="0"/>
              </a:spcBef>
              <a:buClrTx/>
              <a:buSzTx/>
              <a:buFontTx/>
              <a:buNone/>
            </a:pPr>
            <a:r>
              <a:rPr lang="en-US" altLang="en-US" sz="2400">
                <a:solidFill>
                  <a:schemeClr val="bg1"/>
                </a:solidFill>
                <a:latin typeface="Arial" charset="0"/>
              </a:rPr>
              <a:t>Transferable Skills</a:t>
            </a:r>
          </a:p>
          <a:p>
            <a:pPr>
              <a:lnSpc>
                <a:spcPct val="150000"/>
              </a:lnSpc>
              <a:spcBef>
                <a:spcPct val="0"/>
              </a:spcBef>
              <a:buClrTx/>
              <a:buSzTx/>
              <a:buFont typeface="Arial" charset="0"/>
              <a:buChar char="•"/>
            </a:pPr>
            <a:r>
              <a:rPr lang="en-US" altLang="en-US" sz="1700">
                <a:solidFill>
                  <a:schemeClr val="bg1"/>
                </a:solidFill>
                <a:latin typeface="Arial" charset="0"/>
              </a:rPr>
              <a:t>Circles of Evaluation</a:t>
            </a:r>
          </a:p>
          <a:p>
            <a:pPr>
              <a:lnSpc>
                <a:spcPct val="150000"/>
              </a:lnSpc>
              <a:spcBef>
                <a:spcPct val="0"/>
              </a:spcBef>
              <a:buClrTx/>
              <a:buSzTx/>
              <a:buFont typeface="Arial" charset="0"/>
              <a:buChar char="•"/>
            </a:pPr>
            <a:r>
              <a:rPr lang="en-US" altLang="en-US" sz="1700">
                <a:solidFill>
                  <a:schemeClr val="bg1"/>
                </a:solidFill>
                <a:latin typeface="Arial" charset="0"/>
              </a:rPr>
              <a:t>Design Recipe</a:t>
            </a:r>
          </a:p>
          <a:p>
            <a:pPr>
              <a:lnSpc>
                <a:spcPct val="150000"/>
              </a:lnSpc>
              <a:spcBef>
                <a:spcPct val="0"/>
              </a:spcBef>
              <a:buClrTx/>
              <a:buSzTx/>
              <a:buFont typeface="Arial" charset="0"/>
              <a:buChar char="•"/>
            </a:pPr>
            <a:r>
              <a:rPr lang="en-US" altLang="en-US" sz="1700">
                <a:solidFill>
                  <a:schemeClr val="bg1"/>
                </a:solidFill>
                <a:latin typeface="Arial" charset="0"/>
              </a:rPr>
              <a:t>Rocket-Height</a:t>
            </a:r>
          </a:p>
          <a:p>
            <a:pPr>
              <a:lnSpc>
                <a:spcPct val="150000"/>
              </a:lnSpc>
              <a:spcBef>
                <a:spcPct val="0"/>
              </a:spcBef>
              <a:buClrTx/>
              <a:buSzTx/>
              <a:buFont typeface="Arial" charset="0"/>
              <a:buChar char="•"/>
            </a:pPr>
            <a:r>
              <a:rPr lang="en-US" altLang="en-US" sz="1700">
                <a:solidFill>
                  <a:schemeClr val="bg1"/>
                </a:solidFill>
                <a:latin typeface="Arial" charset="0"/>
              </a:rPr>
              <a:t>Target/Danger Motion</a:t>
            </a:r>
          </a:p>
          <a:p>
            <a:pPr>
              <a:lnSpc>
                <a:spcPct val="150000"/>
              </a:lnSpc>
              <a:spcBef>
                <a:spcPct val="0"/>
              </a:spcBef>
              <a:buClrTx/>
              <a:buSzTx/>
              <a:buFont typeface="Arial" charset="0"/>
              <a:buChar char="•"/>
            </a:pPr>
            <a:r>
              <a:rPr lang="en-US" altLang="en-US" sz="1700">
                <a:solidFill>
                  <a:schemeClr val="bg1"/>
                </a:solidFill>
                <a:latin typeface="Arial" charset="0"/>
              </a:rPr>
              <a:t>Sam the Butterfly</a:t>
            </a:r>
          </a:p>
          <a:p>
            <a:pPr>
              <a:lnSpc>
                <a:spcPct val="150000"/>
              </a:lnSpc>
              <a:spcBef>
                <a:spcPct val="0"/>
              </a:spcBef>
              <a:buClrTx/>
              <a:buSzTx/>
              <a:buFont typeface="Arial" charset="0"/>
              <a:buChar char="•"/>
            </a:pPr>
            <a:r>
              <a:rPr lang="en-US" altLang="en-US" sz="1700">
                <a:solidFill>
                  <a:schemeClr val="bg1"/>
                </a:solidFill>
                <a:latin typeface="Arial" charset="0"/>
              </a:rPr>
              <a:t>Luigi’s Pizza</a:t>
            </a:r>
          </a:p>
          <a:p>
            <a:pPr>
              <a:lnSpc>
                <a:spcPct val="150000"/>
              </a:lnSpc>
              <a:spcBef>
                <a:spcPct val="0"/>
              </a:spcBef>
              <a:buClrTx/>
              <a:buSzTx/>
              <a:buFont typeface="Arial" charset="0"/>
              <a:buChar char="•"/>
            </a:pPr>
            <a:r>
              <a:rPr lang="en-US" altLang="en-US" sz="1700">
                <a:solidFill>
                  <a:schemeClr val="bg1"/>
                </a:solidFill>
                <a:latin typeface="Arial" charset="0"/>
              </a:rPr>
              <a:t>Player Motion</a:t>
            </a:r>
          </a:p>
          <a:p>
            <a:pPr>
              <a:lnSpc>
                <a:spcPct val="150000"/>
              </a:lnSpc>
              <a:spcBef>
                <a:spcPct val="0"/>
              </a:spcBef>
              <a:buClrTx/>
              <a:buSzTx/>
              <a:buFont typeface="Arial" charset="0"/>
              <a:buChar char="•"/>
            </a:pPr>
            <a:r>
              <a:rPr lang="en-US" altLang="en-US" sz="1700">
                <a:solidFill>
                  <a:schemeClr val="bg1"/>
                </a:solidFill>
                <a:latin typeface="Arial" charset="0"/>
              </a:rPr>
              <a:t>Collision Detection</a:t>
            </a:r>
          </a:p>
        </p:txBody>
      </p:sp>
      <p:sp>
        <p:nvSpPr>
          <p:cNvPr id="103428" name="Slide Number Placeholder 24"/>
          <p:cNvSpPr>
            <a:spLocks noGrp="1"/>
          </p:cNvSpPr>
          <p:nvPr>
            <p:ph type="sldNum" sz="quarter" idx="12"/>
          </p:nvPr>
        </p:nvSpPr>
        <p:spPr bwMode="auto">
          <a:xfrm>
            <a:off x="8229600" y="6473825"/>
            <a:ext cx="758825"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471619A8-7708-0445-A672-F99B5E5AF2AF}" type="slidenum">
              <a:rPr lang="en-US" altLang="en-US" sz="1200">
                <a:solidFill>
                  <a:srgbClr val="D38E27"/>
                </a:solidFill>
                <a:latin typeface="Arial" charset="0"/>
              </a:rPr>
              <a:pPr>
                <a:spcBef>
                  <a:spcPct val="0"/>
                </a:spcBef>
                <a:buClrTx/>
                <a:buSzTx/>
                <a:buFontTx/>
                <a:buNone/>
              </a:pPr>
              <a:t>73</a:t>
            </a:fld>
            <a:endParaRPr lang="en-US" altLang="en-US" sz="1200">
              <a:solidFill>
                <a:srgbClr val="D38E27"/>
              </a:solidFill>
              <a:latin typeface="Arial" charset="0"/>
            </a:endParaRPr>
          </a:p>
        </p:txBody>
      </p:sp>
      <p:graphicFrame>
        <p:nvGraphicFramePr>
          <p:cNvPr id="6" name="Chart 5"/>
          <p:cNvGraphicFramePr>
            <a:graphicFrameLocks/>
          </p:cNvGraphicFramePr>
          <p:nvPr/>
        </p:nvGraphicFramePr>
        <p:xfrm>
          <a:off x="-304800" y="56827"/>
          <a:ext cx="9144000" cy="680117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Next Steps</a:t>
            </a:r>
          </a:p>
        </p:txBody>
      </p:sp>
      <p:sp>
        <p:nvSpPr>
          <p:cNvPr id="4" name="Content Placeholder 3"/>
          <p:cNvSpPr>
            <a:spLocks noGrp="1"/>
          </p:cNvSpPr>
          <p:nvPr>
            <p:ph idx="1"/>
          </p:nvPr>
        </p:nvSpPr>
        <p:spPr/>
        <p:txBody>
          <a:bodyPr/>
          <a:lstStyle/>
          <a:p>
            <a:pPr>
              <a:spcAft>
                <a:spcPts val="2000"/>
              </a:spcAft>
            </a:pPr>
            <a:r>
              <a:rPr lang="en-US" altLang="en-US" dirty="0">
                <a:latin typeface="Helvetica" charset="0"/>
                <a:ea typeface="ＭＳ Ｐゴシック" charset="-128"/>
                <a:cs typeface="Helvetica" charset="0"/>
              </a:rPr>
              <a:t>You’ll need access to a computer lab</a:t>
            </a:r>
          </a:p>
          <a:p>
            <a:pPr>
              <a:spcAft>
                <a:spcPts val="2000"/>
              </a:spcAft>
            </a:pPr>
            <a:r>
              <a:rPr lang="en-US" altLang="en-US" dirty="0">
                <a:latin typeface="Helvetica" charset="0"/>
                <a:ea typeface="ＭＳ Ｐゴシック" charset="-128"/>
                <a:cs typeface="Helvetica" charset="0"/>
              </a:rPr>
              <a:t>You’ll need Google accounts</a:t>
            </a:r>
          </a:p>
          <a:p>
            <a:pPr>
              <a:spcAft>
                <a:spcPts val="2000"/>
              </a:spcAft>
            </a:pPr>
            <a:r>
              <a:rPr lang="en-US" altLang="en-US" dirty="0">
                <a:latin typeface="Helvetica" charset="0"/>
                <a:ea typeface="ＭＳ Ｐゴシック" charset="-128"/>
                <a:cs typeface="Helvetica" charset="0"/>
              </a:rPr>
              <a:t>Join our Google Group for questions and answers</a:t>
            </a:r>
          </a:p>
          <a:p>
            <a:pPr>
              <a:spcAft>
                <a:spcPts val="2000"/>
              </a:spcAft>
            </a:pPr>
            <a:r>
              <a:rPr lang="en-US" altLang="en-US" dirty="0">
                <a:latin typeface="Helvetica" charset="0"/>
                <a:ea typeface="ＭＳ Ｐゴシック" charset="-128"/>
                <a:cs typeface="Helvetica" charset="0"/>
              </a:rPr>
              <a:t>Figure out your integration plan</a:t>
            </a:r>
          </a:p>
        </p:txBody>
      </p:sp>
      <p:sp>
        <p:nvSpPr>
          <p:cNvPr id="105475"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2915EA38-D587-FF43-94F1-C52736432079}" type="slidenum">
              <a:rPr lang="en-US" altLang="en-US" sz="1200">
                <a:solidFill>
                  <a:srgbClr val="D38E27"/>
                </a:solidFill>
                <a:latin typeface="Arial" charset="0"/>
              </a:rPr>
              <a:pPr>
                <a:spcBef>
                  <a:spcPct val="0"/>
                </a:spcBef>
                <a:buClrTx/>
                <a:buSzTx/>
                <a:buFontTx/>
                <a:buNone/>
              </a:pPr>
              <a:t>74</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Sample Questions for Breakout</a:t>
            </a:r>
          </a:p>
        </p:txBody>
      </p:sp>
      <p:sp>
        <p:nvSpPr>
          <p:cNvPr id="4" name="Content Placeholder 3"/>
          <p:cNvSpPr>
            <a:spLocks noGrp="1"/>
          </p:cNvSpPr>
          <p:nvPr>
            <p:ph idx="1"/>
          </p:nvPr>
        </p:nvSpPr>
        <p:spPr/>
        <p:txBody>
          <a:bodyPr/>
          <a:lstStyle/>
          <a:p>
            <a:pPr>
              <a:spcAft>
                <a:spcPts val="2000"/>
              </a:spcAft>
            </a:pPr>
            <a:r>
              <a:rPr lang="en-US" altLang="en-US">
                <a:latin typeface="Helvetica" charset="0"/>
                <a:ea typeface="ＭＳ Ｐゴシック" charset="-128"/>
                <a:cs typeface="Helvetica" charset="0"/>
              </a:rPr>
              <a:t>What elements are usable without a computer?</a:t>
            </a:r>
          </a:p>
          <a:p>
            <a:pPr>
              <a:spcAft>
                <a:spcPts val="2000"/>
              </a:spcAft>
            </a:pPr>
            <a:r>
              <a:rPr lang="en-US" altLang="en-US">
                <a:latin typeface="Helvetica" charset="0"/>
                <a:ea typeface="ＭＳ Ｐゴシック" charset="-128"/>
                <a:cs typeface="Helvetica" charset="0"/>
              </a:rPr>
              <a:t>What elements would you like to integrate?</a:t>
            </a:r>
          </a:p>
          <a:p>
            <a:pPr>
              <a:spcAft>
                <a:spcPts val="2000"/>
              </a:spcAft>
            </a:pPr>
            <a:r>
              <a:rPr lang="en-US" altLang="en-US">
                <a:latin typeface="Helvetica" charset="0"/>
                <a:ea typeface="ＭＳ Ｐゴシック" charset="-128"/>
                <a:cs typeface="Helvetica" charset="0"/>
              </a:rPr>
              <a:t>What will be the challenges for using Bootstrap?</a:t>
            </a:r>
          </a:p>
          <a:p>
            <a:pPr>
              <a:spcAft>
                <a:spcPts val="2000"/>
              </a:spcAft>
            </a:pPr>
            <a:r>
              <a:rPr lang="en-US" altLang="en-US">
                <a:latin typeface="Helvetica" charset="0"/>
                <a:ea typeface="ＭＳ Ｐゴシック" charset="-128"/>
                <a:cs typeface="Helvetica" charset="0"/>
              </a:rPr>
              <a:t>Create a rough calendar for when you might use each section of Bootstrap.</a:t>
            </a:r>
          </a:p>
          <a:p>
            <a:pPr>
              <a:spcAft>
                <a:spcPts val="2000"/>
              </a:spcAft>
            </a:pPr>
            <a:r>
              <a:rPr lang="en-US" altLang="en-US">
                <a:latin typeface="Helvetica" charset="0"/>
                <a:ea typeface="ＭＳ Ｐゴシック" charset="-128"/>
                <a:cs typeface="Helvetica" charset="0"/>
              </a:rPr>
              <a:t>Report back after the breakout!</a:t>
            </a:r>
          </a:p>
        </p:txBody>
      </p:sp>
      <p:sp>
        <p:nvSpPr>
          <p:cNvPr id="106499"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48E70BC8-A845-BB49-89D3-226C166364C2}" type="slidenum">
              <a:rPr lang="en-US" altLang="en-US" sz="1200">
                <a:solidFill>
                  <a:srgbClr val="D38E27"/>
                </a:solidFill>
                <a:latin typeface="Arial" charset="0"/>
              </a:rPr>
              <a:pPr>
                <a:spcBef>
                  <a:spcPct val="0"/>
                </a:spcBef>
                <a:buClrTx/>
                <a:buSzTx/>
                <a:buFontTx/>
                <a:buNone/>
              </a:pPr>
              <a:t>75</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0" y="-1"/>
            <a:ext cx="4572000" cy="3429000"/>
            <a:chOff x="0" y="-1"/>
            <a:chExt cx="4572000" cy="3566313"/>
          </a:xfrm>
        </p:grpSpPr>
        <p:sp>
          <p:nvSpPr>
            <p:cNvPr id="21" name="TextBox 20"/>
            <p:cNvSpPr txBox="1"/>
            <p:nvPr/>
          </p:nvSpPr>
          <p:spPr>
            <a:xfrm>
              <a:off x="0" y="-1"/>
              <a:ext cx="4572000" cy="3566313"/>
            </a:xfrm>
            <a:prstGeom prst="rect">
              <a:avLst/>
            </a:prstGeom>
            <a:solidFill>
              <a:schemeClr val="tx1"/>
            </a:solidFill>
            <a:ln>
              <a:solidFill>
                <a:schemeClr val="bg1"/>
              </a:solidFill>
            </a:ln>
          </p:spPr>
          <p:txBody>
            <a:bodyPr wrap="square" rtlCol="0">
              <a:spAutoFit/>
            </a:bodyPr>
            <a:lstStyle/>
            <a:p>
              <a:pPr marL="0" marR="0">
                <a:lnSpc>
                  <a:spcPct val="150000"/>
                </a:lnSpc>
                <a:spcBef>
                  <a:spcPts val="0"/>
                </a:spcBef>
                <a:spcAft>
                  <a:spcPts val="0"/>
                </a:spcAft>
              </a:pPr>
              <a:r>
                <a:rPr lang="en-US" sz="1100" b="1" dirty="0">
                  <a:solidFill>
                    <a:schemeClr val="bg1"/>
                  </a:solidFill>
                  <a:latin typeface="Century Gothic" charset="0"/>
                  <a:ea typeface="Century Gothic" charset="0"/>
                  <a:cs typeface="Century Gothic" charset="0"/>
                </a:rPr>
                <a:t>Algebra</a:t>
              </a:r>
            </a:p>
            <a:p>
              <a:pPr marL="0" marR="0">
                <a:lnSpc>
                  <a:spcPct val="150000"/>
                </a:lnSpc>
                <a:spcBef>
                  <a:spcPts val="0"/>
                </a:spcBef>
                <a:spcAft>
                  <a:spcPts val="0"/>
                </a:spcAft>
              </a:pPr>
              <a:r>
                <a:rPr lang="en-US" sz="1100" dirty="0">
                  <a:solidFill>
                    <a:schemeClr val="bg1"/>
                  </a:solidFill>
                  <a:latin typeface="Century Gothic" charset="0"/>
                  <a:ea typeface="Century Gothic" charset="0"/>
                  <a:cs typeface="Century Gothic" charset="0"/>
                </a:rPr>
                <a:t>Bootstrap:Algebra applies algebraic </a:t>
              </a:r>
            </a:p>
            <a:p>
              <a:pPr marL="0" marR="0">
                <a:lnSpc>
                  <a:spcPct val="150000"/>
                </a:lnSpc>
                <a:spcBef>
                  <a:spcPts val="0"/>
                </a:spcBef>
                <a:spcAft>
                  <a:spcPts val="0"/>
                </a:spcAft>
              </a:pPr>
              <a:r>
                <a:rPr lang="en-US" sz="1100" dirty="0">
                  <a:solidFill>
                    <a:schemeClr val="bg1"/>
                  </a:solidFill>
                  <a:latin typeface="Century Gothic" charset="0"/>
                  <a:ea typeface="Century Gothic" charset="0"/>
                  <a:cs typeface="Century Gothic" charset="0"/>
                </a:rPr>
                <a:t>concepts and rigorous programming </a:t>
              </a:r>
            </a:p>
            <a:p>
              <a:pPr marL="0" marR="0">
                <a:lnSpc>
                  <a:spcPct val="150000"/>
                </a:lnSpc>
                <a:spcBef>
                  <a:spcPts val="0"/>
                </a:spcBef>
                <a:spcAft>
                  <a:spcPts val="0"/>
                </a:spcAft>
              </a:pPr>
              <a:r>
                <a:rPr lang="en-US" sz="1100" dirty="0">
                  <a:solidFill>
                    <a:schemeClr val="bg1"/>
                  </a:solidFill>
                  <a:latin typeface="Century Gothic" charset="0"/>
                  <a:ea typeface="Century Gothic" charset="0"/>
                  <a:cs typeface="Century Gothic" charset="0"/>
                </a:rPr>
                <a:t>principles to creating a simple </a:t>
              </a:r>
            </a:p>
            <a:p>
              <a:pPr marL="0" marR="0">
                <a:lnSpc>
                  <a:spcPct val="150000"/>
                </a:lnSpc>
                <a:spcBef>
                  <a:spcPts val="0"/>
                </a:spcBef>
                <a:spcAft>
                  <a:spcPts val="0"/>
                </a:spcAft>
              </a:pPr>
              <a:r>
                <a:rPr lang="en-US" sz="1100" dirty="0">
                  <a:solidFill>
                    <a:schemeClr val="bg1"/>
                  </a:solidFill>
                  <a:latin typeface="Century Gothic" charset="0"/>
                  <a:ea typeface="Century Gothic" charset="0"/>
                  <a:cs typeface="Century Gothic" charset="0"/>
                </a:rPr>
                <a:t>videogame. Students use order of </a:t>
              </a:r>
            </a:p>
            <a:p>
              <a:pPr marL="0" marR="0">
                <a:lnSpc>
                  <a:spcPct val="150000"/>
                </a:lnSpc>
                <a:spcBef>
                  <a:spcPts val="0"/>
                </a:spcBef>
                <a:spcAft>
                  <a:spcPts val="0"/>
                </a:spcAft>
              </a:pPr>
              <a:r>
                <a:rPr lang="en-US" sz="1100" dirty="0">
                  <a:solidFill>
                    <a:schemeClr val="bg1"/>
                  </a:solidFill>
                  <a:latin typeface="Century Gothic" charset="0"/>
                  <a:ea typeface="Century Gothic" charset="0"/>
                  <a:cs typeface="Century Gothic" charset="0"/>
                </a:rPr>
                <a:t>operations, function composition, the </a:t>
              </a:r>
            </a:p>
            <a:p>
              <a:pPr marL="0" marR="0">
                <a:lnSpc>
                  <a:spcPct val="150000"/>
                </a:lnSpc>
                <a:spcBef>
                  <a:spcPts val="0"/>
                </a:spcBef>
                <a:spcAft>
                  <a:spcPts val="0"/>
                </a:spcAft>
              </a:pPr>
              <a:r>
                <a:rPr lang="en-US" sz="1100" dirty="0">
                  <a:solidFill>
                    <a:schemeClr val="bg1"/>
                  </a:solidFill>
                  <a:latin typeface="Century Gothic" charset="0"/>
                  <a:ea typeface="Century Gothic" charset="0"/>
                  <a:cs typeface="Century Gothic" charset="0"/>
                </a:rPr>
                <a:t>distance formula, coordinates and inequalities in the plane to detect collisions, handle keystrokes, and determine how they move and interact – with each challenge framed as a standard word-problem. The module is aligned to National &amp; State Standards for Mathematics, the CSTA standards and K12CS frameworks, and has been shown to improve students’ performance on standards algebraic tasks*.</a:t>
              </a:r>
            </a:p>
          </p:txBody>
        </p:sp>
        <p:pic>
          <p:nvPicPr>
            <p:cNvPr id="25" name="Picture 24"/>
            <p:cNvPicPr/>
            <p:nvPr/>
          </p:nvPicPr>
          <p:blipFill>
            <a:blip r:embed="rId3"/>
            <a:srcRect/>
            <a:stretch>
              <a:fillRect/>
            </a:stretch>
          </p:blipFill>
          <p:spPr bwMode="auto">
            <a:xfrm>
              <a:off x="3078893" y="76200"/>
              <a:ext cx="1403031" cy="1510431"/>
            </a:xfrm>
            <a:prstGeom prst="rect">
              <a:avLst/>
            </a:prstGeom>
            <a:noFill/>
            <a:ln w="9525">
              <a:noFill/>
              <a:miter lim="800000"/>
              <a:headEnd/>
              <a:tailEnd/>
            </a:ln>
          </p:spPr>
        </p:pic>
      </p:grpSp>
      <p:grpSp>
        <p:nvGrpSpPr>
          <p:cNvPr id="30" name="Group 29"/>
          <p:cNvGrpSpPr/>
          <p:nvPr/>
        </p:nvGrpSpPr>
        <p:grpSpPr>
          <a:xfrm>
            <a:off x="4572000" y="0"/>
            <a:ext cx="4572000" cy="3429000"/>
            <a:chOff x="4572000" y="0"/>
            <a:chExt cx="4572000" cy="3627386"/>
          </a:xfrm>
        </p:grpSpPr>
        <p:sp>
          <p:nvSpPr>
            <p:cNvPr id="22" name="TextBox 21"/>
            <p:cNvSpPr txBox="1"/>
            <p:nvPr/>
          </p:nvSpPr>
          <p:spPr>
            <a:xfrm>
              <a:off x="4572000" y="0"/>
              <a:ext cx="4572000" cy="3627386"/>
            </a:xfrm>
            <a:prstGeom prst="rect">
              <a:avLst/>
            </a:prstGeom>
            <a:solidFill>
              <a:schemeClr val="tx1"/>
            </a:solidFill>
            <a:ln>
              <a:solidFill>
                <a:schemeClr val="bg1"/>
              </a:solidFill>
            </a:ln>
          </p:spPr>
          <p:txBody>
            <a:bodyPr wrap="square" rtlCol="0">
              <a:spAutoFit/>
            </a:bodyPr>
            <a:lstStyle/>
            <a:p>
              <a:pPr>
                <a:lnSpc>
                  <a:spcPct val="150000"/>
                </a:lnSpc>
                <a:spcBef>
                  <a:spcPts val="0"/>
                </a:spcBef>
                <a:spcAft>
                  <a:spcPts val="0"/>
                </a:spcAft>
              </a:pPr>
              <a:r>
                <a:rPr lang="en-US" sz="1100" b="1" dirty="0">
                  <a:solidFill>
                    <a:srgbClr val="000000"/>
                  </a:solidFill>
                  <a:latin typeface="Century Gothic" charset="0"/>
                  <a:ea typeface="Century Gothic" charset="0"/>
                  <a:cs typeface="Century Gothic" charset="0"/>
                </a:rPr>
                <a:t>DataScience</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Which artist do you listen to most? Do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schools in richer areas of your town do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better than those in poorer ones? What’s</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the healthiest cuisine? Our Data Science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module teaches students to view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programs as questions we ask of data. Students form their own questions about the world around them, and learn to analyze data critically and carefully to find answers. Business, science, and history teachers can utilize this module to help students make inferences from data. Math teachers can use this module to introduce statistics in an accessible way. It also works great as a module for AP CS Principles’ unit on data!</a:t>
              </a:r>
            </a:p>
            <a:p>
              <a:pPr>
                <a:lnSpc>
                  <a:spcPct val="150000"/>
                </a:lnSpc>
                <a:spcBef>
                  <a:spcPts val="0"/>
                </a:spcBef>
                <a:spcAft>
                  <a:spcPts val="0"/>
                </a:spcAft>
              </a:pPr>
              <a:endParaRPr lang="en-US" sz="1100" dirty="0">
                <a:latin typeface="Century Gothic" charset="0"/>
                <a:ea typeface="Century Gothic" charset="0"/>
                <a:cs typeface="Century Gothic" charset="0"/>
              </a:endParaRPr>
            </a:p>
          </p:txBody>
        </p:sp>
        <p:pic>
          <p:nvPicPr>
            <p:cNvPr id="26" name="Picture 25"/>
            <p:cNvPicPr/>
            <p:nvPr/>
          </p:nvPicPr>
          <p:blipFill>
            <a:blip r:embed="rId4"/>
            <a:srcRect/>
            <a:stretch>
              <a:fillRect/>
            </a:stretch>
          </p:blipFill>
          <p:spPr bwMode="auto">
            <a:xfrm>
              <a:off x="7736402" y="76200"/>
              <a:ext cx="1331398" cy="1510431"/>
            </a:xfrm>
            <a:prstGeom prst="rect">
              <a:avLst/>
            </a:prstGeom>
            <a:noFill/>
            <a:ln w="9525">
              <a:noFill/>
              <a:miter lim="800000"/>
              <a:headEnd/>
              <a:tailEnd/>
            </a:ln>
          </p:spPr>
        </p:pic>
      </p:grpSp>
      <p:grpSp>
        <p:nvGrpSpPr>
          <p:cNvPr id="29" name="Group 28"/>
          <p:cNvGrpSpPr/>
          <p:nvPr/>
        </p:nvGrpSpPr>
        <p:grpSpPr>
          <a:xfrm>
            <a:off x="4572000" y="3429000"/>
            <a:ext cx="4572000" cy="3429000"/>
            <a:chOff x="4572000" y="3454632"/>
            <a:chExt cx="4572000" cy="3657600"/>
          </a:xfrm>
        </p:grpSpPr>
        <p:sp>
          <p:nvSpPr>
            <p:cNvPr id="24" name="TextBox 23"/>
            <p:cNvSpPr txBox="1"/>
            <p:nvPr/>
          </p:nvSpPr>
          <p:spPr>
            <a:xfrm>
              <a:off x="4572000" y="3454632"/>
              <a:ext cx="4572000" cy="3657600"/>
            </a:xfrm>
            <a:prstGeom prst="rect">
              <a:avLst/>
            </a:prstGeom>
            <a:solidFill>
              <a:schemeClr val="tx1"/>
            </a:solidFill>
            <a:ln>
              <a:solidFill>
                <a:schemeClr val="bg1"/>
              </a:solidFill>
            </a:ln>
          </p:spPr>
          <p:txBody>
            <a:bodyPr wrap="square" rtlCol="0">
              <a:spAutoFit/>
            </a:bodyPr>
            <a:lstStyle/>
            <a:p>
              <a:pPr>
                <a:lnSpc>
                  <a:spcPct val="150000"/>
                </a:lnSpc>
                <a:spcBef>
                  <a:spcPts val="0"/>
                </a:spcBef>
                <a:spcAft>
                  <a:spcPts val="0"/>
                </a:spcAft>
              </a:pPr>
              <a:r>
                <a:rPr lang="en-US" sz="1200" b="1" dirty="0">
                  <a:solidFill>
                    <a:srgbClr val="000000"/>
                  </a:solidFill>
                  <a:latin typeface="Century Gothic" charset="0"/>
                  <a:ea typeface="Century Gothic" charset="0"/>
                  <a:cs typeface="Century Gothic" charset="0"/>
                </a:rPr>
                <a:t>Reactive</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Bootstrap:Reactive goes deeper into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programming, building events and data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structures on top of the foundation laid by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our intro courses and allowing students to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build far more sophisticated programs. </a:t>
              </a:r>
            </a:p>
            <a:p>
              <a:pPr>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Students learn how the event loop that drives their Bootstrap:Algebra game works, and use it to create animations using simple datatypes. They then learn about data structures, and design a structure for a sophisticated game of their own design. Bootstrap:Reactive is aligned to the CSTA standards and K12CS frameworks.</a:t>
              </a:r>
            </a:p>
            <a:p>
              <a:pPr>
                <a:lnSpc>
                  <a:spcPct val="150000"/>
                </a:lnSpc>
                <a:spcBef>
                  <a:spcPts val="0"/>
                </a:spcBef>
                <a:spcAft>
                  <a:spcPts val="0"/>
                </a:spcAft>
              </a:pPr>
              <a:endParaRPr lang="en-US" sz="1100" dirty="0">
                <a:solidFill>
                  <a:srgbClr val="000000"/>
                </a:solidFill>
                <a:latin typeface="Century Gothic" charset="0"/>
                <a:ea typeface="Century Gothic" charset="0"/>
                <a:cs typeface="Century Gothic" charset="0"/>
              </a:endParaRPr>
            </a:p>
          </p:txBody>
        </p:sp>
        <p:pic>
          <p:nvPicPr>
            <p:cNvPr id="27" name="Picture 26"/>
            <p:cNvPicPr/>
            <p:nvPr/>
          </p:nvPicPr>
          <p:blipFill>
            <a:blip r:embed="rId5"/>
            <a:srcRect/>
            <a:stretch>
              <a:fillRect/>
            </a:stretch>
          </p:blipFill>
          <p:spPr bwMode="auto">
            <a:xfrm>
              <a:off x="7759936" y="3505200"/>
              <a:ext cx="1307864" cy="1482694"/>
            </a:xfrm>
            <a:prstGeom prst="rect">
              <a:avLst/>
            </a:prstGeom>
            <a:noFill/>
            <a:ln w="9525">
              <a:noFill/>
              <a:miter lim="800000"/>
              <a:headEnd/>
              <a:tailEnd/>
            </a:ln>
          </p:spPr>
        </p:pic>
      </p:grpSp>
      <p:grpSp>
        <p:nvGrpSpPr>
          <p:cNvPr id="32" name="Group 31"/>
          <p:cNvGrpSpPr/>
          <p:nvPr/>
        </p:nvGrpSpPr>
        <p:grpSpPr>
          <a:xfrm>
            <a:off x="0" y="3429000"/>
            <a:ext cx="4572000" cy="3429000"/>
            <a:chOff x="0" y="3454632"/>
            <a:chExt cx="4572000" cy="3657600"/>
          </a:xfrm>
        </p:grpSpPr>
        <p:sp>
          <p:nvSpPr>
            <p:cNvPr id="23" name="TextBox 22"/>
            <p:cNvSpPr txBox="1"/>
            <p:nvPr/>
          </p:nvSpPr>
          <p:spPr>
            <a:xfrm>
              <a:off x="0" y="3454632"/>
              <a:ext cx="4572000" cy="3657600"/>
            </a:xfrm>
            <a:prstGeom prst="rect">
              <a:avLst/>
            </a:prstGeom>
            <a:solidFill>
              <a:schemeClr val="tx1"/>
            </a:solidFill>
            <a:ln>
              <a:solidFill>
                <a:schemeClr val="bg1"/>
              </a:solidFill>
            </a:ln>
          </p:spPr>
          <p:txBody>
            <a:bodyPr wrap="square" rtlCol="0">
              <a:spAutoFit/>
            </a:bodyPr>
            <a:lstStyle/>
            <a:p>
              <a:pPr marL="0" marR="0">
                <a:lnSpc>
                  <a:spcPct val="150000"/>
                </a:lnSpc>
                <a:spcBef>
                  <a:spcPts val="0"/>
                </a:spcBef>
                <a:spcAft>
                  <a:spcPts val="0"/>
                </a:spcAft>
              </a:pPr>
              <a:r>
                <a:rPr lang="en-US" sz="1200" b="1" dirty="0">
                  <a:solidFill>
                    <a:srgbClr val="000000"/>
                  </a:solidFill>
                  <a:latin typeface="Century Gothic" charset="0"/>
                  <a:ea typeface="Century Gothic" charset="0"/>
                  <a:cs typeface="Century Gothic" charset="0"/>
                </a:rPr>
                <a:t>Physics</a:t>
              </a:r>
            </a:p>
            <a:p>
              <a:pPr marL="0" marR="0">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This module is developed in partnership </a:t>
              </a:r>
            </a:p>
            <a:p>
              <a:pPr marL="0" marR="0">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with the American Association of Physics </a:t>
              </a:r>
            </a:p>
            <a:p>
              <a:pPr marL="0" marR="0">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Teachers &amp; American Modeling Teachers </a:t>
              </a:r>
            </a:p>
            <a:p>
              <a:pPr marL="0" marR="0">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Association. It helps students understand</a:t>
              </a:r>
            </a:p>
            <a:p>
              <a:pPr marL="0" marR="0">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 dynamics concepts by using </a:t>
              </a:r>
            </a:p>
            <a:p>
              <a:pPr marL="0" marR="0">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programming to build models of the </a:t>
              </a:r>
            </a:p>
            <a:p>
              <a:pPr marL="0" marR="0">
                <a:lnSpc>
                  <a:spcPct val="150000"/>
                </a:lnSpc>
                <a:spcBef>
                  <a:spcPts val="0"/>
                </a:spcBef>
                <a:spcAft>
                  <a:spcPts val="0"/>
                </a:spcAft>
              </a:pPr>
              <a:r>
                <a:rPr lang="en-US" sz="1100" dirty="0">
                  <a:solidFill>
                    <a:srgbClr val="000000"/>
                  </a:solidFill>
                  <a:latin typeface="Century Gothic" charset="0"/>
                  <a:ea typeface="Century Gothic" charset="0"/>
                  <a:cs typeface="Century Gothic" charset="0"/>
                </a:rPr>
                <a:t>physical world. The module is targeted at ninth grade, a year in which every student is expected to take science. The module is aligned to the Physics First movement, allowing teachers to present computational modeling as a basic tool to students preparing to study science more broadly.</a:t>
              </a:r>
            </a:p>
            <a:p>
              <a:pPr marL="0" marR="0">
                <a:lnSpc>
                  <a:spcPct val="150000"/>
                </a:lnSpc>
                <a:spcBef>
                  <a:spcPts val="0"/>
                </a:spcBef>
                <a:spcAft>
                  <a:spcPts val="0"/>
                </a:spcAft>
              </a:pPr>
              <a:endParaRPr lang="en-US" sz="1100" dirty="0">
                <a:solidFill>
                  <a:srgbClr val="000000"/>
                </a:solidFill>
                <a:latin typeface="Century Gothic" charset="0"/>
                <a:ea typeface="Century Gothic" charset="0"/>
                <a:cs typeface="Century Gothic" charset="0"/>
              </a:endParaRPr>
            </a:p>
          </p:txBody>
        </p:sp>
        <p:pic>
          <p:nvPicPr>
            <p:cNvPr id="28" name="Picture 27"/>
            <p:cNvPicPr/>
            <p:nvPr/>
          </p:nvPicPr>
          <p:blipFill rotWithShape="1">
            <a:blip r:embed="rId6">
              <a:extLst>
                <a:ext uri="{28A0092B-C50C-407E-A947-70E740481C1C}">
                  <a14:useLocalDpi xmlns:a14="http://schemas.microsoft.com/office/drawing/2010/main" val="0"/>
                </a:ext>
              </a:extLst>
            </a:blip>
            <a:srcRect b="9104"/>
            <a:stretch/>
          </p:blipFill>
          <p:spPr bwMode="auto">
            <a:xfrm>
              <a:off x="3078893" y="3505200"/>
              <a:ext cx="1403031" cy="1702912"/>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grpSp>
      <p:pic>
        <p:nvPicPr>
          <p:cNvPr id="34" name="Picture 33"/>
          <p:cNvPicPr>
            <a:picLocks noChangeAspect="1"/>
          </p:cNvPicPr>
          <p:nvPr/>
        </p:nvPicPr>
        <p:blipFill>
          <a:blip r:embed="rId7"/>
          <a:stretch>
            <a:fillRect/>
          </a:stretch>
        </p:blipFill>
        <p:spPr>
          <a:xfrm>
            <a:off x="-6919" y="0"/>
            <a:ext cx="9144000" cy="3350538"/>
          </a:xfrm>
          <a:prstGeom prst="rect">
            <a:avLst/>
          </a:prstGeom>
        </p:spPr>
      </p:pic>
      <p:pic>
        <p:nvPicPr>
          <p:cNvPr id="35" name="Picture 34"/>
          <p:cNvPicPr>
            <a:picLocks noChangeAspect="1"/>
          </p:cNvPicPr>
          <p:nvPr/>
        </p:nvPicPr>
        <p:blipFill>
          <a:blip r:embed="rId8"/>
          <a:stretch>
            <a:fillRect/>
          </a:stretch>
        </p:blipFill>
        <p:spPr>
          <a:xfrm>
            <a:off x="-6919" y="815362"/>
            <a:ext cx="9144000" cy="2552260"/>
          </a:xfrm>
          <a:prstGeom prst="rect">
            <a:avLst/>
          </a:prstGeom>
        </p:spPr>
      </p:pic>
      <p:pic>
        <p:nvPicPr>
          <p:cNvPr id="36" name="Picture 35"/>
          <p:cNvPicPr>
            <a:picLocks noChangeAspect="1"/>
          </p:cNvPicPr>
          <p:nvPr/>
        </p:nvPicPr>
        <p:blipFill>
          <a:blip r:embed="rId9"/>
          <a:stretch>
            <a:fillRect/>
          </a:stretch>
        </p:blipFill>
        <p:spPr>
          <a:xfrm>
            <a:off x="0" y="3653153"/>
            <a:ext cx="9144000" cy="3116239"/>
          </a:xfrm>
          <a:prstGeom prst="rect">
            <a:avLst/>
          </a:prstGeom>
        </p:spPr>
      </p:pic>
      <p:pic>
        <p:nvPicPr>
          <p:cNvPr id="37" name="Picture 36"/>
          <p:cNvPicPr>
            <a:picLocks noChangeAspect="1"/>
          </p:cNvPicPr>
          <p:nvPr/>
        </p:nvPicPr>
        <p:blipFill>
          <a:blip r:embed="rId10"/>
          <a:stretch>
            <a:fillRect/>
          </a:stretch>
        </p:blipFill>
        <p:spPr>
          <a:xfrm>
            <a:off x="0" y="1968500"/>
            <a:ext cx="9144000" cy="2898243"/>
          </a:xfrm>
          <a:prstGeom prst="rect">
            <a:avLst/>
          </a:prstGeom>
        </p:spPr>
      </p:pic>
    </p:spTree>
    <p:extLst>
      <p:ext uri="{BB962C8B-B14F-4D97-AF65-F5344CB8AC3E}">
        <p14:creationId xmlns:p14="http://schemas.microsoft.com/office/powerpoint/2010/main" val="192688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Connect with Us!</a:t>
            </a:r>
          </a:p>
        </p:txBody>
      </p:sp>
      <p:sp>
        <p:nvSpPr>
          <p:cNvPr id="107522"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B9C7E92F-2A37-784B-BABB-80EEB841ACE6}" type="slidenum">
              <a:rPr lang="en-US" altLang="en-US" sz="1200">
                <a:solidFill>
                  <a:srgbClr val="D38E27"/>
                </a:solidFill>
                <a:latin typeface="Arial" charset="0"/>
              </a:rPr>
              <a:pPr>
                <a:spcBef>
                  <a:spcPct val="0"/>
                </a:spcBef>
                <a:buClrTx/>
                <a:buSzTx/>
                <a:buFontTx/>
                <a:buNone/>
              </a:pPr>
              <a:t>77</a:t>
            </a:fld>
            <a:endParaRPr lang="en-US" altLang="en-US" sz="1200">
              <a:solidFill>
                <a:srgbClr val="D38E27"/>
              </a:solidFill>
              <a:latin typeface="Arial" charset="0"/>
            </a:endParaRPr>
          </a:p>
        </p:txBody>
      </p:sp>
      <p:pic>
        <p:nvPicPr>
          <p:cNvPr id="1075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2205038"/>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75" y="2998788"/>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5"/>
          <p:cNvSpPr txBox="1">
            <a:spLocks noChangeArrowheads="1"/>
          </p:cNvSpPr>
          <p:nvPr/>
        </p:nvSpPr>
        <p:spPr bwMode="auto">
          <a:xfrm>
            <a:off x="2535238" y="2251075"/>
            <a:ext cx="255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dirty="0">
                <a:solidFill>
                  <a:schemeClr val="bg1"/>
                </a:solidFill>
                <a:latin typeface="Arial" charset="0"/>
              </a:rPr>
              <a:t> / </a:t>
            </a:r>
            <a:r>
              <a:rPr lang="en-US" altLang="en-US" sz="2400" dirty="0" err="1">
                <a:solidFill>
                  <a:schemeClr val="bg1"/>
                </a:solidFill>
                <a:latin typeface="Arial" charset="0"/>
              </a:rPr>
              <a:t>BootstrapWorld</a:t>
            </a:r>
            <a:endParaRPr lang="en-US" altLang="en-US" sz="2400" dirty="0">
              <a:solidFill>
                <a:schemeClr val="bg1"/>
              </a:solidFill>
              <a:latin typeface="Arial" charset="0"/>
            </a:endParaRPr>
          </a:p>
        </p:txBody>
      </p:sp>
      <p:sp>
        <p:nvSpPr>
          <p:cNvPr id="107526" name="TextBox 9"/>
          <p:cNvSpPr txBox="1">
            <a:spLocks noChangeArrowheads="1"/>
          </p:cNvSpPr>
          <p:nvPr/>
        </p:nvSpPr>
        <p:spPr bwMode="auto">
          <a:xfrm>
            <a:off x="2568575" y="3019425"/>
            <a:ext cx="2613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Arial" charset="0"/>
              </a:rPr>
              <a:t>@BootstrapWorld</a:t>
            </a:r>
          </a:p>
        </p:txBody>
      </p:sp>
      <p:sp>
        <p:nvSpPr>
          <p:cNvPr id="107527" name="TextBox 8"/>
          <p:cNvSpPr txBox="1">
            <a:spLocks noChangeArrowheads="1"/>
          </p:cNvSpPr>
          <p:nvPr/>
        </p:nvSpPr>
        <p:spPr bwMode="auto">
          <a:xfrm>
            <a:off x="2667000" y="3733800"/>
            <a:ext cx="2940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a:solidFill>
                  <a:schemeClr val="bg1"/>
                </a:solidFill>
                <a:latin typeface="Arial" charset="0"/>
              </a:rPr>
              <a:t>bit.ly/BootstrapHelp</a:t>
            </a:r>
          </a:p>
        </p:txBody>
      </p:sp>
      <p:sp>
        <p:nvSpPr>
          <p:cNvPr id="107528" name="TextBox 1"/>
          <p:cNvSpPr txBox="1">
            <a:spLocks noChangeArrowheads="1"/>
          </p:cNvSpPr>
          <p:nvPr/>
        </p:nvSpPr>
        <p:spPr bwMode="auto">
          <a:xfrm>
            <a:off x="838200" y="3733800"/>
            <a:ext cx="1790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b="1">
                <a:solidFill>
                  <a:srgbClr val="92D050"/>
                </a:solidFill>
                <a:latin typeface="Arial" charset="0"/>
              </a:rPr>
              <a:t>Questions:</a:t>
            </a:r>
          </a:p>
        </p:txBody>
      </p:sp>
      <p:sp>
        <p:nvSpPr>
          <p:cNvPr id="10" name="TextBox 9"/>
          <p:cNvSpPr txBox="1">
            <a:spLocks noChangeArrowheads="1"/>
          </p:cNvSpPr>
          <p:nvPr/>
        </p:nvSpPr>
        <p:spPr bwMode="auto">
          <a:xfrm>
            <a:off x="3548379" y="4663430"/>
            <a:ext cx="2146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r>
              <a:rPr lang="en-US" altLang="en-US" sz="2400" b="1" i="1" dirty="0">
                <a:solidFill>
                  <a:srgbClr val="92D050"/>
                </a:solidFill>
                <a:latin typeface="Arial" charset="0"/>
              </a:rPr>
              <a:t>Group photo!</a:t>
            </a:r>
          </a:p>
        </p:txBody>
      </p:sp>
    </p:spTree>
    <p:extLst>
      <p:ext uri="{BB962C8B-B14F-4D97-AF65-F5344CB8AC3E}">
        <p14:creationId xmlns:p14="http://schemas.microsoft.com/office/powerpoint/2010/main" val="131033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Rectangle 4"/>
          <p:cNvSpPr/>
          <p:nvPr/>
        </p:nvSpPr>
        <p:spPr>
          <a:xfrm>
            <a:off x="-76200" y="0"/>
            <a:ext cx="9448800" cy="6858000"/>
          </a:xfrm>
          <a:prstGeom prst="rect">
            <a:avLst/>
          </a:prstGeom>
          <a:solidFill>
            <a:schemeClr val="tx1"/>
          </a:solidFill>
          <a:scene3d>
            <a:camera prst="orthographicFront">
              <a:rot lat="0" lon="0" rev="0"/>
            </a:camera>
            <a:lightRig rig="threePt" dir="tl">
              <a:rot lat="0" lon="0" rev="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54885"/>
            <a:ext cx="5507142" cy="135481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121685"/>
            <a:ext cx="5791200" cy="5791200"/>
          </a:xfrm>
          <a:prstGeom prst="rect">
            <a:avLst/>
          </a:prstGeom>
        </p:spPr>
      </p:pic>
    </p:spTree>
    <p:extLst>
      <p:ext uri="{BB962C8B-B14F-4D97-AF65-F5344CB8AC3E}">
        <p14:creationId xmlns:p14="http://schemas.microsoft.com/office/powerpoint/2010/main" val="1529313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791200"/>
            <a:ext cx="8686800" cy="880025"/>
          </a:xfrm>
        </p:spPr>
        <p:txBody>
          <a:bodyPr/>
          <a:lstStyle/>
          <a:p>
            <a:pPr>
              <a:defRPr/>
            </a:pPr>
            <a:r>
              <a:rPr lang="en-US" sz="4800" dirty="0"/>
              <a:t>We’d like your feedback!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29000" y="1981200"/>
            <a:ext cx="2252566"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defRPr/>
            </a:pPr>
            <a:r>
              <a:rPr lang="en-US" sz="4000" i="1" dirty="0" err="1"/>
              <a:t>f</a:t>
            </a:r>
            <a:r>
              <a:rPr lang="en-US" sz="4000" dirty="0" err="1"/>
              <a:t>(x</a:t>
            </a:r>
            <a:r>
              <a:rPr lang="en-US" sz="4000" dirty="0"/>
              <a:t>) = x+2</a:t>
            </a:r>
          </a:p>
        </p:txBody>
      </p:sp>
      <p:sp>
        <p:nvSpPr>
          <p:cNvPr id="13" name="Rectangular Callout 12"/>
          <p:cNvSpPr/>
          <p:nvPr/>
        </p:nvSpPr>
        <p:spPr>
          <a:xfrm>
            <a:off x="1524000" y="2819400"/>
            <a:ext cx="1600200" cy="457200"/>
          </a:xfrm>
          <a:prstGeom prst="wedgeRectCallout">
            <a:avLst>
              <a:gd name="adj1" fmla="val 73537"/>
              <a:gd name="adj2" fmla="val -106635"/>
            </a:avLst>
          </a:prstGeom>
          <a:solidFill>
            <a:srgbClr val="3973B4"/>
          </a:solidFill>
          <a:ln>
            <a:noFill/>
          </a:ln>
          <a:scene3d>
            <a:camera prst="orthographicFront">
              <a:rot lat="0" lon="0" rev="0"/>
            </a:camera>
            <a:lightRig rig="threePt" dir="tl">
              <a:rot lat="0" lon="0" rev="0"/>
            </a:lightRig>
          </a:scene3d>
          <a:sp3d prstMaterial="metal">
            <a:bevelT w="10000" h="100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object</a:t>
            </a:r>
          </a:p>
        </p:txBody>
      </p:sp>
      <p:sp>
        <p:nvSpPr>
          <p:cNvPr id="16" name="TextBox 15"/>
          <p:cNvSpPr txBox="1"/>
          <p:nvPr/>
        </p:nvSpPr>
        <p:spPr>
          <a:xfrm>
            <a:off x="3429000" y="1981200"/>
            <a:ext cx="2252158" cy="70788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sz="4000">
                <a:solidFill>
                  <a:srgbClr val="FFFFFF"/>
                </a:solidFill>
                <a:latin typeface="ＭＳ ゴシック" charset="-128"/>
                <a:ea typeface="ＭＳ ゴシック" charset="-128"/>
                <a:cs typeface="ＭＳ ゴシック" charset="-128"/>
              </a:rPr>
              <a:t>6</a:t>
            </a:r>
            <a:r>
              <a:rPr lang="en-US" sz="4000">
                <a:solidFill>
                  <a:srgbClr val="FFFFFF"/>
                </a:solidFill>
                <a:ea typeface="ＭＳ Ｐゴシック" charset="-128"/>
                <a:cs typeface="ＭＳ Ｐゴシック" charset="-128"/>
              </a:rPr>
              <a:t> = </a:t>
            </a:r>
            <a:r>
              <a:rPr lang="en-US" sz="4000">
                <a:solidFill>
                  <a:srgbClr val="FFFFFF"/>
                </a:solidFill>
                <a:latin typeface="ＭＳ ゴシック" charset="-128"/>
                <a:ea typeface="ＭＳ ゴシック" charset="-128"/>
                <a:cs typeface="ＭＳ ゴシック" charset="-128"/>
              </a:rPr>
              <a:t>x</a:t>
            </a:r>
            <a:r>
              <a:rPr lang="en-US" sz="4000">
                <a:solidFill>
                  <a:srgbClr val="FFFFFF"/>
                </a:solidFill>
                <a:ea typeface="ＭＳ Ｐゴシック" charset="-128"/>
                <a:cs typeface="ＭＳ Ｐゴシック" charset="-128"/>
              </a:rPr>
              <a:t>+2</a:t>
            </a:r>
          </a:p>
        </p:txBody>
      </p:sp>
      <p:sp>
        <p:nvSpPr>
          <p:cNvPr id="15" name="TextBox 14"/>
          <p:cNvSpPr txBox="1"/>
          <p:nvPr/>
        </p:nvSpPr>
        <p:spPr>
          <a:xfrm>
            <a:off x="3429000" y="1981200"/>
            <a:ext cx="2252158" cy="70788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sz="4000">
                <a:solidFill>
                  <a:srgbClr val="FFFFFF"/>
                </a:solidFill>
                <a:latin typeface="ＭＳ ゴシック" charset="-128"/>
                <a:ea typeface="ＭＳ ゴシック" charset="-128"/>
                <a:cs typeface="ＭＳ ゴシック" charset="-128"/>
              </a:rPr>
              <a:t>6</a:t>
            </a:r>
            <a:r>
              <a:rPr lang="en-US" sz="4000">
                <a:solidFill>
                  <a:srgbClr val="FFFFFF"/>
                </a:solidFill>
                <a:ea typeface="ＭＳ Ｐゴシック" charset="-128"/>
                <a:cs typeface="ＭＳ Ｐゴシック" charset="-128"/>
              </a:rPr>
              <a:t> = </a:t>
            </a:r>
            <a:r>
              <a:rPr lang="en-US" sz="4000">
                <a:solidFill>
                  <a:srgbClr val="FFFFFF"/>
                </a:solidFill>
                <a:latin typeface="ＭＳ ゴシック" charset="-128"/>
                <a:ea typeface="ＭＳ ゴシック" charset="-128"/>
                <a:cs typeface="ＭＳ ゴシック" charset="-128"/>
              </a:rPr>
              <a:t>☐</a:t>
            </a:r>
            <a:r>
              <a:rPr lang="en-US" sz="4000">
                <a:solidFill>
                  <a:srgbClr val="FFFFFF"/>
                </a:solidFill>
                <a:ea typeface="ＭＳ Ｐゴシック" charset="-128"/>
                <a:cs typeface="ＭＳ Ｐゴシック" charset="-128"/>
              </a:rPr>
              <a:t>+2</a:t>
            </a:r>
          </a:p>
        </p:txBody>
      </p:sp>
      <p:sp>
        <p:nvSpPr>
          <p:cNvPr id="14" name="TextBox 13"/>
          <p:cNvSpPr txBox="1"/>
          <p:nvPr/>
        </p:nvSpPr>
        <p:spPr>
          <a:xfrm>
            <a:off x="3428999" y="1981200"/>
            <a:ext cx="2240819" cy="70788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sz="4000">
                <a:solidFill>
                  <a:srgbClr val="FFFFFF"/>
                </a:solidFill>
                <a:latin typeface="ＭＳ ゴシック" charset="-128"/>
                <a:ea typeface="ＭＳ ゴシック" charset="-128"/>
                <a:cs typeface="ＭＳ ゴシック" charset="-128"/>
              </a:rPr>
              <a:t>☐</a:t>
            </a:r>
            <a:r>
              <a:rPr lang="en-US" sz="4000">
                <a:solidFill>
                  <a:srgbClr val="FFFFFF"/>
                </a:solidFill>
                <a:ea typeface="ＭＳ Ｐゴシック" charset="-128"/>
                <a:cs typeface="ＭＳ Ｐゴシック" charset="-128"/>
              </a:rPr>
              <a:t> = 4+2</a:t>
            </a:r>
          </a:p>
        </p:txBody>
      </p:sp>
      <p:sp>
        <p:nvSpPr>
          <p:cNvPr id="2" name="Title 1"/>
          <p:cNvSpPr>
            <a:spLocks noGrp="1"/>
          </p:cNvSpPr>
          <p:nvPr>
            <p:ph type="title"/>
          </p:nvPr>
        </p:nvSpPr>
        <p:spPr/>
        <p:txBody>
          <a:bodyPr/>
          <a:lstStyle/>
          <a:p>
            <a:pPr>
              <a:defRPr/>
            </a:pPr>
            <a:r>
              <a:rPr lang="en-US" dirty="0"/>
              <a:t>Why is Algebra so Hard? </a:t>
            </a:r>
          </a:p>
        </p:txBody>
      </p:sp>
      <p:sp>
        <p:nvSpPr>
          <p:cNvPr id="26659" name="Content Placeholder 5"/>
          <p:cNvSpPr>
            <a:spLocks noGrp="1"/>
          </p:cNvSpPr>
          <p:nvPr>
            <p:ph idx="1"/>
          </p:nvPr>
        </p:nvSpPr>
        <p:spPr/>
        <p:txBody>
          <a:bodyPr/>
          <a:lstStyle/>
          <a:p>
            <a:endParaRPr lang="en-US" altLang="en-US">
              <a:latin typeface="Helvetica" charset="0"/>
              <a:ea typeface="ＭＳ Ｐゴシック" charset="-128"/>
              <a:cs typeface="Helvetica" charset="0"/>
            </a:endParaRPr>
          </a:p>
        </p:txBody>
      </p:sp>
      <p:sp>
        <p:nvSpPr>
          <p:cNvPr id="12" name="Rectangular Callout 11"/>
          <p:cNvSpPr/>
          <p:nvPr/>
        </p:nvSpPr>
        <p:spPr>
          <a:xfrm>
            <a:off x="6172200" y="2667000"/>
            <a:ext cx="1600200" cy="457200"/>
          </a:xfrm>
          <a:prstGeom prst="wedgeRectCallout">
            <a:avLst>
              <a:gd name="adj1" fmla="val -97782"/>
              <a:gd name="adj2" fmla="val -76144"/>
            </a:avLst>
          </a:prstGeom>
          <a:solidFill>
            <a:srgbClr val="3973B4"/>
          </a:solidFill>
          <a:ln>
            <a:noFill/>
          </a:ln>
          <a:scene3d>
            <a:camera prst="orthographicFront">
              <a:rot lat="0" lon="0" rev="0"/>
            </a:camera>
            <a:lightRig rig="threePt" dir="tl">
              <a:rot lat="0" lon="0" rev="0"/>
            </a:lightRig>
          </a:scene3d>
          <a:sp3d prstMaterial="metal">
            <a:bevelT w="10000" h="100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process</a:t>
            </a:r>
          </a:p>
        </p:txBody>
      </p:sp>
      <p:sp>
        <p:nvSpPr>
          <p:cNvPr id="26665"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1EDA5A0A-F7F0-7048-9E14-C349BB291727}" type="slidenum">
              <a:rPr lang="en-US" altLang="en-US" sz="1200">
                <a:solidFill>
                  <a:srgbClr val="D38E27"/>
                </a:solidFill>
                <a:latin typeface="Arial" charset="0"/>
              </a:rPr>
              <a:pPr>
                <a:spcBef>
                  <a:spcPct val="0"/>
                </a:spcBef>
                <a:buClrTx/>
                <a:buSzTx/>
                <a:buFontTx/>
                <a:buNone/>
              </a:pPr>
              <a:t>8</a:t>
            </a:fld>
            <a:endParaRPr lang="en-US" altLang="en-US" sz="1200">
              <a:solidFill>
                <a:srgbClr val="D38E27"/>
              </a:solidFill>
              <a:latin typeface="Arial"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562388529"/>
              </p:ext>
            </p:extLst>
          </p:nvPr>
        </p:nvGraphicFramePr>
        <p:xfrm>
          <a:off x="4714176" y="4817081"/>
          <a:ext cx="1610424" cy="1447800"/>
        </p:xfrm>
        <a:graphic>
          <a:graphicData uri="http://schemas.openxmlformats.org/drawingml/2006/table">
            <a:tbl>
              <a:tblPr>
                <a:tableStyleId>{08FB837D-C827-4EFA-A057-4D05807E0F7C}</a:tableStyleId>
              </a:tblPr>
              <a:tblGrid>
                <a:gridCol w="805212">
                  <a:extLst>
                    <a:ext uri="{9D8B030D-6E8A-4147-A177-3AD203B41FA5}">
                      <a16:colId xmlns:a16="http://schemas.microsoft.com/office/drawing/2014/main" val="20000"/>
                    </a:ext>
                  </a:extLst>
                </a:gridCol>
                <a:gridCol w="805212">
                  <a:extLst>
                    <a:ext uri="{9D8B030D-6E8A-4147-A177-3AD203B41FA5}">
                      <a16:colId xmlns:a16="http://schemas.microsoft.com/office/drawing/2014/main" val="20001"/>
                    </a:ext>
                  </a:extLst>
                </a:gridCol>
              </a:tblGrid>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x</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f(x)</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solidFill>
                      <a:schemeClr val="accent6"/>
                    </a:solidFill>
                  </a:tcPr>
                </a:tc>
                <a:extLst>
                  <a:ext uri="{0D108BD9-81ED-4DB2-BD59-A6C34878D82A}">
                    <a16:rowId xmlns:a16="http://schemas.microsoft.com/office/drawing/2014/main" val="10000"/>
                  </a:ext>
                </a:extLst>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dk1"/>
                          </a:solidFill>
                          <a:effectLst/>
                          <a:latin typeface="+mn-lt"/>
                          <a:ea typeface="+mn-ea"/>
                          <a:cs typeface="+mn-cs"/>
                        </a:rPr>
                        <a:t>-1</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dk1"/>
                          </a:solidFill>
                          <a:effectLst/>
                          <a:latin typeface="+mn-lt"/>
                          <a:ea typeface="+mn-ea"/>
                          <a:cs typeface="+mn-cs"/>
                        </a:rPr>
                        <a:t>2</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tc>
                <a:extLst>
                  <a:ext uri="{0D108BD9-81ED-4DB2-BD59-A6C34878D82A}">
                    <a16:rowId xmlns:a16="http://schemas.microsoft.com/office/drawing/2014/main" val="10001"/>
                  </a:ext>
                </a:extLst>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dk1"/>
                          </a:solidFill>
                          <a:effectLst/>
                          <a:latin typeface="+mn-lt"/>
                          <a:ea typeface="+mn-ea"/>
                          <a:cs typeface="+mn-cs"/>
                        </a:rPr>
                        <a:t>0</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dk1"/>
                          </a:solidFill>
                          <a:effectLst/>
                          <a:latin typeface="+mn-lt"/>
                          <a:ea typeface="+mn-ea"/>
                          <a:cs typeface="+mn-cs"/>
                        </a:rPr>
                        <a:t>1</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tc>
                <a:extLst>
                  <a:ext uri="{0D108BD9-81ED-4DB2-BD59-A6C34878D82A}">
                    <a16:rowId xmlns:a16="http://schemas.microsoft.com/office/drawing/2014/main" val="10002"/>
                  </a:ext>
                </a:extLst>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dk1"/>
                          </a:solidFill>
                          <a:effectLst/>
                          <a:latin typeface="+mn-lt"/>
                          <a:ea typeface="+mn-ea"/>
                          <a:cs typeface="+mn-cs"/>
                        </a:rPr>
                        <a:t>2</a:t>
                      </a:r>
                      <a:endParaRPr kumimoji="0" lang="en-US" sz="1800" b="0" i="0" u="none" strike="noStrike" cap="none" normalizeH="0" baseline="0" dirty="0">
                        <a:ln>
                          <a:noFill/>
                        </a:ln>
                        <a:solidFill>
                          <a:schemeClr val="bg1"/>
                        </a:solidFill>
                        <a:effectLst/>
                        <a:latin typeface="Franklin Gothic Book" charset="0"/>
                        <a:ea typeface="ＭＳ Ｐゴシック" charset="0"/>
                        <a:cs typeface="ＭＳ Ｐゴシック" charset="0"/>
                      </a:endParaRPr>
                    </a:p>
                  </a:txBody>
                  <a:tcPr marL="116840" marR="116840" marT="43815" marB="43815" horzOverflow="overflow"/>
                </a:tc>
                <a:extLst>
                  <a:ext uri="{0D108BD9-81ED-4DB2-BD59-A6C34878D82A}">
                    <a16:rowId xmlns:a16="http://schemas.microsoft.com/office/drawing/2014/main" val="10003"/>
                  </a:ext>
                </a:extLst>
              </a:tr>
            </a:tbl>
          </a:graphicData>
        </a:graphic>
      </p:graphicFrame>
      <p:pic>
        <p:nvPicPr>
          <p:cNvPr id="18" name="Picture 1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4066" y="5061251"/>
            <a:ext cx="1782952" cy="1136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p:nvSpPr>
        <p:spPr>
          <a:xfrm>
            <a:off x="354805" y="5322242"/>
            <a:ext cx="1854995" cy="461665"/>
          </a:xfrm>
          <a:prstGeom prst="rect">
            <a:avLst/>
          </a:prstGeom>
          <a:noFill/>
        </p:spPr>
        <p:txBody>
          <a:bodyPr wrap="none" rtlCol="0">
            <a:spAutoFit/>
          </a:bodyPr>
          <a:lstStyle/>
          <a:p>
            <a:r>
              <a:rPr lang="en-US" sz="2400" b="1" i="1" dirty="0">
                <a:solidFill>
                  <a:schemeClr val="bg1"/>
                </a:solidFill>
              </a:rPr>
              <a:t>f</a:t>
            </a:r>
            <a:r>
              <a:rPr lang="en-US" sz="2400" b="1" dirty="0">
                <a:solidFill>
                  <a:schemeClr val="bg1"/>
                </a:solidFill>
              </a:rPr>
              <a:t>(x) = x</a:t>
            </a:r>
            <a:r>
              <a:rPr lang="en-US" sz="2400" b="1" baseline="30000" dirty="0">
                <a:solidFill>
                  <a:schemeClr val="bg1"/>
                </a:solidFill>
              </a:rPr>
              <a:t>2</a:t>
            </a:r>
            <a:r>
              <a:rPr lang="en-US" sz="2400" b="1" dirty="0">
                <a:solidFill>
                  <a:schemeClr val="bg1"/>
                </a:solidFill>
              </a:rPr>
              <a:t> + 1</a:t>
            </a:r>
          </a:p>
        </p:txBody>
      </p:sp>
      <p:pic>
        <p:nvPicPr>
          <p:cNvPr id="20" name="Picture 19"/>
          <p:cNvPicPr>
            <a:picLocks noChangeAspect="1"/>
          </p:cNvPicPr>
          <p:nvPr/>
        </p:nvPicPr>
        <p:blipFill>
          <a:blip r:embed="rId4"/>
          <a:stretch>
            <a:fillRect/>
          </a:stretch>
        </p:blipFill>
        <p:spPr>
          <a:xfrm>
            <a:off x="2576838" y="4895850"/>
            <a:ext cx="1614162" cy="1314450"/>
          </a:xfrm>
          <a:prstGeom prst="rect">
            <a:avLst/>
          </a:prstGeom>
          <a:ln>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accel="50000" decel="50000" fill="hold" nodeType="click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51E4-23E2-734E-9507-A68264E2A227}"/>
              </a:ext>
            </a:extLst>
          </p:cNvPr>
          <p:cNvSpPr>
            <a:spLocks noGrp="1"/>
          </p:cNvSpPr>
          <p:nvPr>
            <p:ph type="title"/>
          </p:nvPr>
        </p:nvSpPr>
        <p:spPr/>
        <p:txBody>
          <a:bodyPr/>
          <a:lstStyle/>
          <a:p>
            <a:r>
              <a:rPr lang="en-US" dirty="0"/>
              <a:t>Workshop Evaluation</a:t>
            </a:r>
          </a:p>
        </p:txBody>
      </p:sp>
      <p:sp>
        <p:nvSpPr>
          <p:cNvPr id="6" name="Content Placeholder 5">
            <a:extLst>
              <a:ext uri="{FF2B5EF4-FFF2-40B4-BE49-F238E27FC236}">
                <a16:creationId xmlns:a16="http://schemas.microsoft.com/office/drawing/2014/main" id="{B2E13A62-5932-D649-985C-3884B908235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89053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51E4-23E2-734E-9507-A68264E2A227}"/>
              </a:ext>
            </a:extLst>
          </p:cNvPr>
          <p:cNvSpPr>
            <a:spLocks noGrp="1"/>
          </p:cNvSpPr>
          <p:nvPr>
            <p:ph type="title"/>
          </p:nvPr>
        </p:nvSpPr>
        <p:spPr/>
        <p:txBody>
          <a:bodyPr/>
          <a:lstStyle/>
          <a:p>
            <a:r>
              <a:rPr lang="en-US"/>
              <a:t>Workshop Certificate</a:t>
            </a:r>
            <a:endParaRPr lang="en-US" dirty="0"/>
          </a:p>
        </p:txBody>
      </p:sp>
      <p:sp>
        <p:nvSpPr>
          <p:cNvPr id="6" name="Content Placeholder 5">
            <a:extLst>
              <a:ext uri="{FF2B5EF4-FFF2-40B4-BE49-F238E27FC236}">
                <a16:creationId xmlns:a16="http://schemas.microsoft.com/office/drawing/2014/main" id="{B2E13A62-5932-D649-985C-3884B908235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18804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ea typeface="+mj-ea"/>
                <a:cs typeface="+mj-cs"/>
              </a:rPr>
              <a:t>“How many roots does </a:t>
            </a:r>
            <a:r>
              <a:rPr lang="en-US" i="1" dirty="0">
                <a:ea typeface="+mj-ea"/>
                <a:cs typeface="+mj-cs"/>
              </a:rPr>
              <a:t>f</a:t>
            </a:r>
            <a:r>
              <a:rPr lang="en-US" dirty="0">
                <a:ea typeface="+mj-ea"/>
                <a:cs typeface="+mj-cs"/>
              </a:rPr>
              <a:t> have?”</a:t>
            </a:r>
          </a:p>
        </p:txBody>
      </p:sp>
      <p:sp>
        <p:nvSpPr>
          <p:cNvPr id="28674" name="Content Placeholder 5"/>
          <p:cNvSpPr>
            <a:spLocks noGrp="1"/>
          </p:cNvSpPr>
          <p:nvPr>
            <p:ph idx="1"/>
          </p:nvPr>
        </p:nvSpPr>
        <p:spPr/>
        <p:txBody>
          <a:bodyPr/>
          <a:lstStyle/>
          <a:p>
            <a:endParaRPr lang="en-US" altLang="en-US">
              <a:latin typeface="Helvetica" charset="0"/>
              <a:ea typeface="ＭＳ Ｐゴシック" charset="-128"/>
              <a:cs typeface="Helvetica" charset="0"/>
            </a:endParaRPr>
          </a:p>
        </p:txBody>
      </p:sp>
      <p:graphicFrame>
        <p:nvGraphicFramePr>
          <p:cNvPr id="4" name="Table 3"/>
          <p:cNvGraphicFramePr>
            <a:graphicFrameLocks noGrp="1"/>
          </p:cNvGraphicFramePr>
          <p:nvPr/>
        </p:nvGraphicFramePr>
        <p:xfrm>
          <a:off x="457200" y="3048000"/>
          <a:ext cx="1828800" cy="1803400"/>
        </p:xfrm>
        <a:graphic>
          <a:graphicData uri="http://schemas.openxmlformats.org/drawingml/2006/table">
            <a:tbl>
              <a:tblPr>
                <a:effectLst>
                  <a:outerShdw blurRad="50800" dist="38100" dir="2700000" algn="tl" rotWithShape="0">
                    <a:srgbClr val="000000">
                      <a:alpha val="43000"/>
                    </a:srgbClr>
                  </a:outerShdw>
                </a:effectLst>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tblGrid>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Franklin Gothic Book" charset="0"/>
                          <a:ea typeface="ＭＳ Ｐゴシック" charset="0"/>
                          <a:cs typeface="ＭＳ Ｐゴシック" charset="0"/>
                        </a:rPr>
                        <a:t>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Franklin Gothic Book" charset="0"/>
                          <a:ea typeface="ＭＳ Ｐゴシック" charset="0"/>
                          <a:cs typeface="ＭＳ Ｐゴシック" charset="0"/>
                        </a:rPr>
                        <a:t>f(x)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Franklin Gothic Book" charset="0"/>
                          <a:ea typeface="ＭＳ Ｐゴシック" charset="0"/>
                          <a:cs typeface="ＭＳ Ｐゴシック"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ranklin Gothic Book" charset="0"/>
                          <a:ea typeface="ＭＳ Ｐゴシック" charset="0"/>
                          <a:cs typeface="ＭＳ Ｐゴシック"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val="10001"/>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Franklin Gothic Book" charset="0"/>
                          <a:ea typeface="ＭＳ Ｐゴシック" charset="0"/>
                          <a:cs typeface="ＭＳ Ｐゴシック"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Franklin Gothic Book" charset="0"/>
                          <a:ea typeface="ＭＳ Ｐゴシック" charset="0"/>
                          <a:cs typeface="ＭＳ Ｐゴシック"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0E8"/>
                    </a:solidFill>
                  </a:tcPr>
                </a:tc>
                <a:extLst>
                  <a:ext uri="{0D108BD9-81ED-4DB2-BD59-A6C34878D82A}">
                    <a16:rowId xmlns:a16="http://schemas.microsoft.com/office/drawing/2014/main" val="10002"/>
                  </a:ext>
                </a:extLst>
              </a:tr>
              <a:tr h="450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ranklin Gothic Book" charset="0"/>
                          <a:ea typeface="ＭＳ Ｐゴシック" charset="0"/>
                          <a:cs typeface="ＭＳ Ｐゴシック"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Franklin Gothic Book" charset="0"/>
                          <a:ea typeface="ＭＳ Ｐゴシック" charset="0"/>
                          <a:cs typeface="ＭＳ Ｐゴシック"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val="10003"/>
                  </a:ext>
                </a:extLst>
              </a:tr>
            </a:tbl>
          </a:graphicData>
        </a:graphic>
      </p:graphicFrame>
      <p:sp>
        <p:nvSpPr>
          <p:cNvPr id="5" name="TextBox 4"/>
          <p:cNvSpPr txBox="1">
            <a:spLocks noChangeArrowheads="1"/>
          </p:cNvSpPr>
          <p:nvPr/>
        </p:nvSpPr>
        <p:spPr bwMode="auto">
          <a:xfrm>
            <a:off x="3200400" y="3652838"/>
            <a:ext cx="1778000" cy="461962"/>
          </a:xfrm>
          <a:prstGeom prst="rect">
            <a:avLst/>
          </a:prstGeom>
          <a:solidFill>
            <a:schemeClr val="tx1"/>
          </a:solidFill>
          <a:ln w="25400">
            <a:solidFill>
              <a:srgbClr val="B58B80"/>
            </a:solidFill>
            <a:miter lim="800000"/>
            <a:headEnd/>
            <a:tailEnd/>
          </a:ln>
          <a:effectLst>
            <a:outerShdw blurRad="50800" dist="38100" dir="2700000" algn="tl" rotWithShape="0">
              <a:srgbClr val="000000">
                <a:alpha val="39998"/>
              </a:srgbClr>
            </a:outerShdw>
          </a:effectLst>
        </p:spPr>
        <p:txBody>
          <a:bodyPr wrap="none">
            <a:spAutoFit/>
          </a:bodyPr>
          <a:lstStyle/>
          <a:p>
            <a:pPr>
              <a:defRPr/>
            </a:pPr>
            <a:r>
              <a:rPr lang="en-US" dirty="0" err="1">
                <a:solidFill>
                  <a:schemeClr val="dk1"/>
                </a:solidFill>
                <a:latin typeface="+mn-lt"/>
                <a:ea typeface="+mn-ea"/>
              </a:rPr>
              <a:t>f(x</a:t>
            </a:r>
            <a:r>
              <a:rPr lang="en-US" dirty="0">
                <a:solidFill>
                  <a:schemeClr val="dk1"/>
                </a:solidFill>
                <a:latin typeface="+mn-lt"/>
                <a:ea typeface="+mn-ea"/>
              </a:rPr>
              <a:t>)  = x</a:t>
            </a:r>
            <a:r>
              <a:rPr lang="en-US" baseline="30000" dirty="0">
                <a:solidFill>
                  <a:schemeClr val="dk1"/>
                </a:solidFill>
                <a:latin typeface="+mn-lt"/>
                <a:ea typeface="+mn-ea"/>
              </a:rPr>
              <a:t>2</a:t>
            </a:r>
            <a:r>
              <a:rPr lang="en-US" dirty="0">
                <a:solidFill>
                  <a:schemeClr val="dk1"/>
                </a:solidFill>
                <a:latin typeface="+mn-lt"/>
                <a:ea typeface="+mn-ea"/>
              </a:rPr>
              <a:t> - 1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62200"/>
            <a:ext cx="3035300" cy="32893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Slide Number Placeholder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charset="2"/>
              <a:buChar char="§"/>
              <a:defRPr sz="2800">
                <a:solidFill>
                  <a:srgbClr val="000000"/>
                </a:solidFill>
                <a:latin typeface="Helvetica" charset="0"/>
                <a:ea typeface="ＭＳ Ｐゴシック" charset="-128"/>
                <a:cs typeface="Helvetica" charset="0"/>
              </a:defRPr>
            </a:lvl1pPr>
            <a:lvl2pPr marL="742950" indent="-285750">
              <a:spcBef>
                <a:spcPct val="20000"/>
              </a:spcBef>
              <a:buClr>
                <a:schemeClr val="tx1"/>
              </a:buClr>
              <a:buSzPct val="70000"/>
              <a:buFont typeface="Wingdings" charset="2"/>
              <a:buChar char="§"/>
              <a:defRPr sz="2400">
                <a:solidFill>
                  <a:srgbClr val="000000"/>
                </a:solidFill>
                <a:latin typeface="Helvetica" charset="0"/>
                <a:ea typeface="ＭＳ Ｐゴシック" charset="-128"/>
                <a:cs typeface="Helvetica" charset="0"/>
              </a:defRPr>
            </a:lvl2pPr>
            <a:lvl3pPr marL="1143000" indent="-228600">
              <a:spcBef>
                <a:spcPct val="20000"/>
              </a:spcBef>
              <a:buClr>
                <a:schemeClr val="tx1"/>
              </a:buClr>
              <a:buSzPct val="70000"/>
              <a:buFont typeface="Wingdings" charset="2"/>
              <a:buChar char="§"/>
              <a:defRPr sz="2000">
                <a:solidFill>
                  <a:srgbClr val="000000"/>
                </a:solidFill>
                <a:latin typeface="Helvetica" charset="0"/>
                <a:ea typeface="ＭＳ Ｐゴシック" charset="-128"/>
                <a:cs typeface="Helvetica" charset="0"/>
              </a:defRPr>
            </a:lvl3pPr>
            <a:lvl4pPr marL="1600200" indent="-228600">
              <a:spcBef>
                <a:spcPct val="20000"/>
              </a:spcBef>
              <a:buClr>
                <a:schemeClr val="tx1"/>
              </a:buClr>
              <a:buSzPct val="70000"/>
              <a:buFont typeface="Wingdings" charset="2"/>
              <a:buChar char="§"/>
              <a:defRPr>
                <a:solidFill>
                  <a:srgbClr val="000000"/>
                </a:solidFill>
                <a:latin typeface="Helvetica" charset="0"/>
                <a:ea typeface="ＭＳ Ｐゴシック" charset="-128"/>
                <a:cs typeface="Helvetica" charset="0"/>
              </a:defRPr>
            </a:lvl4pPr>
            <a:lvl5pPr marL="2057400" indent="-228600">
              <a:spcBef>
                <a:spcPct val="20000"/>
              </a:spcBef>
              <a:buClr>
                <a:schemeClr val="tx1"/>
              </a:buClr>
              <a:buSzPct val="60000"/>
              <a:buFont typeface="Wingdings" charset="2"/>
              <a:buChar char="§"/>
              <a:defRPr sz="1600">
                <a:solidFill>
                  <a:srgbClr val="000000"/>
                </a:solidFill>
                <a:latin typeface="Helvetica" charset="0"/>
                <a:ea typeface="ＭＳ Ｐゴシック" charset="-128"/>
                <a:cs typeface="Helvetica" charset="0"/>
              </a:defRPr>
            </a:lvl5pPr>
            <a:lvl6pPr marL="25146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6pPr>
            <a:lvl7pPr marL="29718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7pPr>
            <a:lvl8pPr marL="34290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8pPr>
            <a:lvl9pPr marL="3886200" indent="-228600" eaLnBrk="0" fontAlgn="base" hangingPunct="0">
              <a:spcBef>
                <a:spcPct val="20000"/>
              </a:spcBef>
              <a:spcAft>
                <a:spcPct val="0"/>
              </a:spcAft>
              <a:buClr>
                <a:schemeClr val="tx1"/>
              </a:buClr>
              <a:buSzPct val="60000"/>
              <a:buFont typeface="Wingdings" charset="2"/>
              <a:buChar char="§"/>
              <a:defRPr sz="1600">
                <a:solidFill>
                  <a:srgbClr val="000000"/>
                </a:solidFill>
                <a:latin typeface="Helvetica" charset="0"/>
                <a:ea typeface="ＭＳ Ｐゴシック" charset="-128"/>
                <a:cs typeface="Helvetica" charset="0"/>
              </a:defRPr>
            </a:lvl9pPr>
          </a:lstStyle>
          <a:p>
            <a:pPr>
              <a:spcBef>
                <a:spcPct val="0"/>
              </a:spcBef>
              <a:buClrTx/>
              <a:buSzTx/>
              <a:buFontTx/>
              <a:buNone/>
            </a:pPr>
            <a:fld id="{47078285-F0B0-E146-BB22-E9F411FDB208}" type="slidenum">
              <a:rPr lang="en-US" altLang="en-US" sz="1200">
                <a:solidFill>
                  <a:srgbClr val="D38E27"/>
                </a:solidFill>
                <a:latin typeface="Arial" charset="0"/>
              </a:rPr>
              <a:pPr>
                <a:spcBef>
                  <a:spcPct val="0"/>
                </a:spcBef>
                <a:buClrTx/>
                <a:buSzTx/>
                <a:buFontTx/>
                <a:buNone/>
              </a:pPr>
              <a:t>9</a:t>
            </a:fld>
            <a:endParaRPr lang="en-US" altLang="en-US" sz="1200">
              <a:solidFill>
                <a:srgbClr val="D38E2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5|0.5|0.6|0.6|0.5|0.7|1|1.1"/>
</p:tagLst>
</file>

<file path=ppt/tags/tag2.xml><?xml version="1.0" encoding="utf-8"?>
<p:tagLst xmlns:a="http://schemas.openxmlformats.org/drawingml/2006/main" xmlns:r="http://schemas.openxmlformats.org/officeDocument/2006/relationships" xmlns:p="http://schemas.openxmlformats.org/presentationml/2006/main">
  <p:tag name="TIMING" val="|1|0.5|0.5|0.6|0.6|0.5|0.7|1|1.1"/>
</p:tagLst>
</file>

<file path=ppt/tags/tag3.xml><?xml version="1.0" encoding="utf-8"?>
<p:tagLst xmlns:a="http://schemas.openxmlformats.org/drawingml/2006/main" xmlns:r="http://schemas.openxmlformats.org/officeDocument/2006/relationships" xmlns:p="http://schemas.openxmlformats.org/presentationml/2006/main">
  <p:tag name="TIMING" val="|1|0.5|0.5|0.6|0.6|0.5|0.7|1|1.1"/>
</p:tagLst>
</file>

<file path=ppt/tags/tag4.xml><?xml version="1.0" encoding="utf-8"?>
<p:tagLst xmlns:a="http://schemas.openxmlformats.org/drawingml/2006/main" xmlns:r="http://schemas.openxmlformats.org/officeDocument/2006/relationships" xmlns:p="http://schemas.openxmlformats.org/presentationml/2006/main">
  <p:tag name="TIMING" val="|1|0.5|0.5|0.6|0.6|0.5|0.7|1|1.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ustom 1">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0F0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0F0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0F0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0F0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Override>
</file>

<file path=docProps/app.xml><?xml version="1.0" encoding="utf-8"?>
<Properties xmlns="http://schemas.openxmlformats.org/officeDocument/2006/extended-properties" xmlns:vt="http://schemas.openxmlformats.org/officeDocument/2006/docPropsVTypes">
  <Template>Trek.thmx</Template>
  <TotalTime>56868</TotalTime>
  <Words>7083</Words>
  <Application>Microsoft Macintosh PowerPoint</Application>
  <PresentationFormat>On-screen Show (4:3)</PresentationFormat>
  <Paragraphs>1457</Paragraphs>
  <Slides>81</Slides>
  <Notes>77</Notes>
  <HiddenSlides>1</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8" baseType="lpstr">
      <vt:lpstr>ＭＳ ゴシック</vt:lpstr>
      <vt:lpstr>ＭＳ Ｐゴシック</vt:lpstr>
      <vt:lpstr>Arial</vt:lpstr>
      <vt:lpstr>Century Gothic</vt:lpstr>
      <vt:lpstr>Comic Sans MS</vt:lpstr>
      <vt:lpstr>Courier</vt:lpstr>
      <vt:lpstr>Courier New</vt:lpstr>
      <vt:lpstr>Franklin Gothic Book</vt:lpstr>
      <vt:lpstr>Franklin Gothic Medium</vt:lpstr>
      <vt:lpstr>Gill Sans MT</vt:lpstr>
      <vt:lpstr>Helvetica</vt:lpstr>
      <vt:lpstr>Times New Roman</vt:lpstr>
      <vt:lpstr>Trebuchet MS</vt:lpstr>
      <vt:lpstr>Wingdings</vt:lpstr>
      <vt:lpstr>Wingdings 2</vt:lpstr>
      <vt:lpstr>Trek</vt:lpstr>
      <vt:lpstr>Equation</vt:lpstr>
      <vt:lpstr>PowerPoint Presentation</vt:lpstr>
      <vt:lpstr>Bootstrap:Algebra</vt:lpstr>
      <vt:lpstr>PowerPoint Presentation</vt:lpstr>
      <vt:lpstr>Goals for this Workshop</vt:lpstr>
      <vt:lpstr>Agenda</vt:lpstr>
      <vt:lpstr>Algebra Matters</vt:lpstr>
      <vt:lpstr>PowerPoint Presentation</vt:lpstr>
      <vt:lpstr>Why is Algebra so Hard? </vt:lpstr>
      <vt:lpstr>“How many roots does f have?”</vt:lpstr>
      <vt:lpstr>Make representations concrete and connected</vt:lpstr>
      <vt:lpstr>Programming has functions!</vt:lpstr>
      <vt:lpstr>Programming != Math</vt:lpstr>
      <vt:lpstr>Agenda</vt:lpstr>
      <vt:lpstr>Who is Bootstrap for?</vt:lpstr>
      <vt:lpstr>Bootstrap Materials</vt:lpstr>
      <vt:lpstr>10,000 Foot View</vt:lpstr>
      <vt:lpstr>10,000 Foot View</vt:lpstr>
      <vt:lpstr>10,000 Foot View</vt:lpstr>
      <vt:lpstr>10,000 Foot View</vt:lpstr>
      <vt:lpstr>Agenda</vt:lpstr>
      <vt:lpstr>Take a look around the room</vt:lpstr>
      <vt:lpstr>8 Mathematical Practices</vt:lpstr>
      <vt:lpstr>Jo Boaler’s Norms for  a Positive Math Mindset Culture</vt:lpstr>
      <vt:lpstr>Connections &amp; Communicating</vt:lpstr>
      <vt:lpstr>Setting up your classroom</vt:lpstr>
      <vt:lpstr>Unit 1</vt:lpstr>
      <vt:lpstr>PowerPoint Presentation</vt:lpstr>
      <vt:lpstr>Ninja Cat  - Notice &amp; Wonder</vt:lpstr>
      <vt:lpstr>NinjaCat</vt:lpstr>
      <vt:lpstr>Game Brainstorming</vt:lpstr>
      <vt:lpstr>Starting to Program…</vt:lpstr>
      <vt:lpstr>Circles of Evaluation</vt:lpstr>
      <vt:lpstr>Unit 2</vt:lpstr>
      <vt:lpstr>Circles Triathlon</vt:lpstr>
      <vt:lpstr>Contracts</vt:lpstr>
      <vt:lpstr>Strings and Images</vt:lpstr>
      <vt:lpstr>More Image Functions</vt:lpstr>
      <vt:lpstr>Error Messages</vt:lpstr>
      <vt:lpstr>Driver / Navigator</vt:lpstr>
      <vt:lpstr>PowerPoint Presentation</vt:lpstr>
      <vt:lpstr>Unit 3</vt:lpstr>
      <vt:lpstr>Defining Values</vt:lpstr>
      <vt:lpstr>More Review</vt:lpstr>
      <vt:lpstr>Defining Functions(p.9)</vt:lpstr>
      <vt:lpstr>Defining Functions(p. 9)</vt:lpstr>
      <vt:lpstr>Type bc into a new program</vt:lpstr>
      <vt:lpstr>Day 1 Review</vt:lpstr>
      <vt:lpstr>Unit 4</vt:lpstr>
      <vt:lpstr>Rocket-Height  - Notice &amp; Wonder</vt:lpstr>
      <vt:lpstr>Word Problem: rocket-height</vt:lpstr>
      <vt:lpstr>Challenges</vt:lpstr>
      <vt:lpstr>Practice</vt:lpstr>
      <vt:lpstr>Unit 5</vt:lpstr>
      <vt:lpstr>Animating your Characters</vt:lpstr>
      <vt:lpstr>For Practice…on Page 10</vt:lpstr>
      <vt:lpstr>Activity: Design Recipe</vt:lpstr>
      <vt:lpstr>Activity: Design Recipe</vt:lpstr>
      <vt:lpstr>Unit 6</vt:lpstr>
      <vt:lpstr>True and False…</vt:lpstr>
      <vt:lpstr>safe-left?</vt:lpstr>
      <vt:lpstr>Finishing onscreen?</vt:lpstr>
      <vt:lpstr>PowerPoint Presentation</vt:lpstr>
      <vt:lpstr>Day 2 Review – The Design Recipe</vt:lpstr>
      <vt:lpstr>Unit 7</vt:lpstr>
      <vt:lpstr>Luigi’s Pizza</vt:lpstr>
      <vt:lpstr>Extending the Design Recipe</vt:lpstr>
      <vt:lpstr>update-player</vt:lpstr>
      <vt:lpstr>Challenges</vt:lpstr>
      <vt:lpstr>The last lessons…</vt:lpstr>
      <vt:lpstr>At the End..</vt:lpstr>
      <vt:lpstr>Implementation</vt:lpstr>
      <vt:lpstr>PowerPoint Presentation</vt:lpstr>
      <vt:lpstr>PowerPoint Presentation</vt:lpstr>
      <vt:lpstr>Next Steps</vt:lpstr>
      <vt:lpstr>Sample Questions for Breakout</vt:lpstr>
      <vt:lpstr>PowerPoint Presentation</vt:lpstr>
      <vt:lpstr>Connect with Us!</vt:lpstr>
      <vt:lpstr>PowerPoint Presentation</vt:lpstr>
      <vt:lpstr>We’d like your feedback!</vt:lpstr>
      <vt:lpstr>Workshop Evaluation</vt:lpstr>
      <vt:lpstr>Workshop Certificate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Emmanuel Schanzer</dc:creator>
  <cp:keywords/>
  <dc:description/>
  <cp:lastModifiedBy>Emmanuel Schanzer</cp:lastModifiedBy>
  <cp:revision>166</cp:revision>
  <cp:lastPrinted>2017-10-01T19:56:56Z</cp:lastPrinted>
  <dcterms:created xsi:type="dcterms:W3CDTF">2015-08-09T14:46:48Z</dcterms:created>
  <dcterms:modified xsi:type="dcterms:W3CDTF">2018-11-08T20:51:36Z</dcterms:modified>
  <cp:category/>
</cp:coreProperties>
</file>